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2" r:id="rId4"/>
    <p:sldId id="266" r:id="rId5"/>
    <p:sldId id="270" r:id="rId6"/>
    <p:sldId id="272" r:id="rId7"/>
    <p:sldId id="263" r:id="rId8"/>
    <p:sldId id="274" r:id="rId9"/>
    <p:sldId id="260" r:id="rId10"/>
    <p:sldId id="273" r:id="rId11"/>
    <p:sldId id="265" r:id="rId12"/>
    <p:sldId id="264" r:id="rId13"/>
    <p:sldId id="275" r:id="rId14"/>
    <p:sldId id="276"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DFD096-68EA-46F8-BC8B-9CC0A3B8285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2971382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FD096-68EA-46F8-BC8B-9CC0A3B8285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1400099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FD096-68EA-46F8-BC8B-9CC0A3B8285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15347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FD096-68EA-46F8-BC8B-9CC0A3B8285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3419709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DFD096-68EA-46F8-BC8B-9CC0A3B82859}" type="datetimeFigureOut">
              <a:rPr lang="en-US" smtClean="0"/>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4018726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DFD096-68EA-46F8-BC8B-9CC0A3B82859}" type="datetimeFigureOut">
              <a:rPr lang="en-US" smtClean="0"/>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201671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DFD096-68EA-46F8-BC8B-9CC0A3B82859}" type="datetimeFigureOut">
              <a:rPr lang="en-US" smtClean="0"/>
              <a:t>4/11/2017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384857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DFD096-68EA-46F8-BC8B-9CC0A3B82859}" type="datetimeFigureOut">
              <a:rPr lang="en-US" smtClean="0"/>
              <a:t>4/11/2017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3550541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DFD096-68EA-46F8-BC8B-9CC0A3B82859}" type="datetimeFigureOut">
              <a:rPr lang="en-US" smtClean="0"/>
              <a:t>4/11/2017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1227813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DFD096-68EA-46F8-BC8B-9CC0A3B82859}" type="datetimeFigureOut">
              <a:rPr lang="en-US" smtClean="0"/>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2271285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DFD096-68EA-46F8-BC8B-9CC0A3B82859}" type="datetimeFigureOut">
              <a:rPr lang="en-US" smtClean="0"/>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094C0-F5E0-416A-A303-ECDB999396AB}" type="slidenum">
              <a:rPr lang="en-US" smtClean="0"/>
              <a:t>‹#›</a:t>
            </a:fld>
            <a:endParaRPr lang="en-US"/>
          </a:p>
        </p:txBody>
      </p:sp>
    </p:spTree>
    <p:extLst>
      <p:ext uri="{BB962C8B-B14F-4D97-AF65-F5344CB8AC3E}">
        <p14:creationId xmlns:p14="http://schemas.microsoft.com/office/powerpoint/2010/main" val="190465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DFD096-68EA-46F8-BC8B-9CC0A3B82859}" type="datetimeFigureOut">
              <a:rPr lang="en-US" smtClean="0"/>
              <a:t>4/11/2017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094C0-F5E0-416A-A303-ECDB999396AB}" type="slidenum">
              <a:rPr lang="en-US" smtClean="0"/>
              <a:t>‹#›</a:t>
            </a:fld>
            <a:endParaRPr lang="en-US"/>
          </a:p>
        </p:txBody>
      </p:sp>
    </p:spTree>
    <p:extLst>
      <p:ext uri="{BB962C8B-B14F-4D97-AF65-F5344CB8AC3E}">
        <p14:creationId xmlns:p14="http://schemas.microsoft.com/office/powerpoint/2010/main" val="3588504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Smartphone App</a:t>
            </a:r>
            <a:endParaRPr lang="en-US" dirty="0"/>
          </a:p>
        </p:txBody>
      </p:sp>
      <p:sp>
        <p:nvSpPr>
          <p:cNvPr id="3" name="Subtitle 2"/>
          <p:cNvSpPr>
            <a:spLocks noGrp="1"/>
          </p:cNvSpPr>
          <p:nvPr>
            <p:ph type="subTitle" idx="1"/>
          </p:nvPr>
        </p:nvSpPr>
        <p:spPr>
          <a:xfrm>
            <a:off x="1371600" y="3836640"/>
            <a:ext cx="6400800" cy="1752600"/>
          </a:xfrm>
        </p:spPr>
        <p:txBody>
          <a:bodyPr>
            <a:normAutofit fontScale="70000" lnSpcReduction="20000"/>
          </a:bodyPr>
          <a:lstStyle/>
          <a:p>
            <a:r>
              <a:rPr lang="en-GB" dirty="0" smtClean="0"/>
              <a:t>Business Case</a:t>
            </a:r>
          </a:p>
          <a:p>
            <a:endParaRPr lang="en-GB" dirty="0" smtClean="0"/>
          </a:p>
          <a:p>
            <a:r>
              <a:rPr lang="en-GB" smtClean="0"/>
              <a:t>10</a:t>
            </a:r>
            <a:r>
              <a:rPr lang="en-GB" baseline="30000" smtClean="0"/>
              <a:t>th</a:t>
            </a:r>
            <a:r>
              <a:rPr lang="en-GB" smtClean="0"/>
              <a:t> </a:t>
            </a:r>
            <a:r>
              <a:rPr lang="en-GB" dirty="0" smtClean="0"/>
              <a:t>April 2017</a:t>
            </a:r>
          </a:p>
          <a:p>
            <a:endParaRPr lang="en-GB" dirty="0"/>
          </a:p>
          <a:p>
            <a:r>
              <a:rPr lang="en-GB" dirty="0" smtClean="0"/>
              <a:t>James Brown</a:t>
            </a:r>
            <a:endParaRPr lang="en-US" dirty="0"/>
          </a:p>
        </p:txBody>
      </p:sp>
      <p:pic>
        <p:nvPicPr>
          <p:cNvPr id="1026"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899566"/>
            <a:ext cx="4735971" cy="108927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7846" y="5805264"/>
            <a:ext cx="257175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413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dirty="0">
                <a:cs typeface="Libre Franklin Light"/>
              </a:rPr>
              <a:t>Enhancing </a:t>
            </a:r>
            <a:r>
              <a:rPr lang="en-GB" dirty="0" smtClean="0">
                <a:cs typeface="Libre Franklin Light"/>
              </a:rPr>
              <a:t>experiences</a:t>
            </a:r>
            <a:endParaRPr lang="en-US" dirty="0"/>
          </a:p>
        </p:txBody>
      </p:sp>
      <p:sp>
        <p:nvSpPr>
          <p:cNvPr id="7" name="Content Placeholder 2"/>
          <p:cNvSpPr>
            <a:spLocks noGrp="1"/>
          </p:cNvSpPr>
          <p:nvPr>
            <p:ph idx="1"/>
          </p:nvPr>
        </p:nvSpPr>
        <p:spPr>
          <a:xfrm>
            <a:off x="467544" y="1484784"/>
            <a:ext cx="8229600" cy="3888432"/>
          </a:xfrm>
        </p:spPr>
        <p:txBody>
          <a:bodyPr>
            <a:noAutofit/>
          </a:bodyPr>
          <a:lstStyle/>
          <a:p>
            <a:pPr lvl="0" algn="just"/>
            <a:r>
              <a:rPr lang="en-US" sz="1800" dirty="0">
                <a:cs typeface="Libre Franklin Light"/>
              </a:rPr>
              <a:t>Streamlined Access – the application </a:t>
            </a:r>
            <a:r>
              <a:rPr lang="en-US" sz="1800" dirty="0" smtClean="0">
                <a:cs typeface="Libre Franklin Light"/>
              </a:rPr>
              <a:t>will be </a:t>
            </a:r>
            <a:r>
              <a:rPr lang="en-US" sz="1800" dirty="0">
                <a:cs typeface="Libre Franklin Light"/>
              </a:rPr>
              <a:t>designed to communicate with </a:t>
            </a:r>
            <a:r>
              <a:rPr lang="en-US" sz="1800" dirty="0" err="1">
                <a:cs typeface="Libre Franklin Light"/>
              </a:rPr>
              <a:t>bluetooth</a:t>
            </a:r>
            <a:r>
              <a:rPr lang="en-US" sz="1800" dirty="0">
                <a:cs typeface="Libre Franklin Light"/>
              </a:rPr>
              <a:t> beacons to know when </a:t>
            </a:r>
            <a:r>
              <a:rPr lang="en-US" sz="1800" dirty="0" smtClean="0">
                <a:cs typeface="Libre Franklin Light"/>
              </a:rPr>
              <a:t>a client has </a:t>
            </a:r>
            <a:r>
              <a:rPr lang="en-US" sz="1800" dirty="0">
                <a:cs typeface="Libre Franklin Light"/>
              </a:rPr>
              <a:t>arrived at a Growth Hub location and </a:t>
            </a:r>
            <a:r>
              <a:rPr lang="en-US" sz="1800" dirty="0" smtClean="0">
                <a:cs typeface="Libre Franklin Light"/>
              </a:rPr>
              <a:t>potentially provide </a:t>
            </a:r>
            <a:r>
              <a:rPr lang="en-US" sz="1800" dirty="0">
                <a:cs typeface="Libre Franklin Light"/>
              </a:rPr>
              <a:t>seamless access to that location using the application on the smartphone. </a:t>
            </a:r>
            <a:endParaRPr lang="en-US" sz="1800" dirty="0" smtClean="0">
              <a:cs typeface="Libre Franklin Light"/>
            </a:endParaRPr>
          </a:p>
          <a:p>
            <a:pPr lvl="0" algn="just"/>
            <a:endParaRPr lang="en-US" sz="1800" dirty="0">
              <a:cs typeface="Libre Franklin Light"/>
            </a:endParaRPr>
          </a:p>
          <a:p>
            <a:pPr lvl="0" algn="just"/>
            <a:r>
              <a:rPr lang="en-US" sz="1800" dirty="0" smtClean="0">
                <a:cs typeface="Libre Franklin Light"/>
              </a:rPr>
              <a:t>When </a:t>
            </a:r>
            <a:r>
              <a:rPr lang="en-US" sz="1800" dirty="0">
                <a:cs typeface="Libre Franklin Light"/>
              </a:rPr>
              <a:t>you visit a GH site – the </a:t>
            </a:r>
            <a:r>
              <a:rPr lang="en-US" sz="1800" dirty="0" smtClean="0">
                <a:cs typeface="Libre Franklin Light"/>
              </a:rPr>
              <a:t>application, by knowing that a client has arrived, could automatically inform their Navigator </a:t>
            </a:r>
            <a:r>
              <a:rPr lang="en-US" sz="1800" dirty="0">
                <a:cs typeface="Libre Franklin Light"/>
              </a:rPr>
              <a:t>or </a:t>
            </a:r>
            <a:r>
              <a:rPr lang="en-US" sz="1800" dirty="0" smtClean="0">
                <a:cs typeface="Libre Franklin Light"/>
              </a:rPr>
              <a:t>Guide </a:t>
            </a:r>
            <a:r>
              <a:rPr lang="en-US" sz="1800" dirty="0">
                <a:cs typeface="Libre Franklin Light"/>
              </a:rPr>
              <a:t>of </a:t>
            </a:r>
            <a:r>
              <a:rPr lang="en-US" sz="1800" dirty="0" smtClean="0">
                <a:cs typeface="Libre Franklin Light"/>
              </a:rPr>
              <a:t>their </a:t>
            </a:r>
            <a:r>
              <a:rPr lang="en-US" sz="1800" dirty="0">
                <a:cs typeface="Libre Franklin Light"/>
              </a:rPr>
              <a:t>presence</a:t>
            </a:r>
            <a:br>
              <a:rPr lang="en-US" sz="1800" dirty="0">
                <a:cs typeface="Libre Franklin Light"/>
              </a:rPr>
            </a:br>
            <a:endParaRPr lang="en-US" sz="1800" dirty="0" smtClean="0"/>
          </a:p>
          <a:p>
            <a:pPr lvl="0" algn="just"/>
            <a:r>
              <a:rPr lang="en-US" sz="1800" dirty="0" smtClean="0">
                <a:cs typeface="Libre Franklin Light"/>
              </a:rPr>
              <a:t>Automatic </a:t>
            </a:r>
            <a:r>
              <a:rPr lang="en-US" sz="1800" dirty="0" err="1" smtClean="0">
                <a:cs typeface="Libre Franklin Light"/>
              </a:rPr>
              <a:t>wi-fi</a:t>
            </a:r>
            <a:r>
              <a:rPr lang="en-US" sz="1800" dirty="0" smtClean="0">
                <a:cs typeface="Libre Franklin Light"/>
              </a:rPr>
              <a:t> access - once a client has connected their Growth Hub account to their application, it will </a:t>
            </a:r>
            <a:r>
              <a:rPr lang="en-US" sz="1800" dirty="0">
                <a:cs typeface="Libre Franklin Light"/>
              </a:rPr>
              <a:t>automatically log </a:t>
            </a:r>
            <a:r>
              <a:rPr lang="en-US" sz="1800" dirty="0" smtClean="0">
                <a:cs typeface="Libre Franklin Light"/>
              </a:rPr>
              <a:t>them onto the </a:t>
            </a:r>
            <a:r>
              <a:rPr lang="en-US" sz="1800" dirty="0" err="1" smtClean="0">
                <a:cs typeface="Libre Franklin Light"/>
              </a:rPr>
              <a:t>wi-fi</a:t>
            </a:r>
            <a:r>
              <a:rPr lang="en-US" sz="1800" dirty="0" smtClean="0">
                <a:cs typeface="Libre Franklin Light"/>
              </a:rPr>
              <a:t> network, no matter which Growth Hub site they are in, and allow us to monitor usage and potentially </a:t>
            </a:r>
            <a:r>
              <a:rPr lang="en-US" sz="1800" dirty="0" err="1" smtClean="0">
                <a:cs typeface="Libre Franklin Light"/>
              </a:rPr>
              <a:t>monetise</a:t>
            </a:r>
            <a:r>
              <a:rPr lang="en-US" sz="1800" dirty="0" smtClean="0">
                <a:cs typeface="Libre Franklin Light"/>
              </a:rPr>
              <a:t> the service.</a:t>
            </a:r>
            <a:endParaRPr lang="en-US" sz="2800" dirty="0"/>
          </a:p>
        </p:txBody>
      </p:sp>
    </p:spTree>
    <p:extLst>
      <p:ext uri="{BB962C8B-B14F-4D97-AF65-F5344CB8AC3E}">
        <p14:creationId xmlns:p14="http://schemas.microsoft.com/office/powerpoint/2010/main" val="194561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Enhancing experiences</a:t>
            </a:r>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11560" y="5661248"/>
            <a:ext cx="4104456" cy="276999"/>
          </a:xfrm>
          <a:prstGeom prst="rect">
            <a:avLst/>
          </a:prstGeom>
          <a:noFill/>
        </p:spPr>
        <p:txBody>
          <a:bodyPr wrap="square" rtlCol="0">
            <a:spAutoFit/>
          </a:bodyPr>
          <a:lstStyle/>
          <a:p>
            <a:r>
              <a:rPr lang="en-GB" sz="1200" b="1" dirty="0" smtClean="0">
                <a:solidFill>
                  <a:schemeClr val="bg1">
                    <a:lumMod val="65000"/>
                  </a:schemeClr>
                </a:solidFill>
              </a:rPr>
              <a:t>*Initial concept designs</a:t>
            </a:r>
            <a:endParaRPr lang="en-US" sz="1200" b="1" dirty="0">
              <a:solidFill>
                <a:schemeClr val="bg1">
                  <a:lumMod val="65000"/>
                </a:schemeClr>
              </a:solidFill>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413" y="1628800"/>
            <a:ext cx="5591175"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5694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Enhancing experiences</a:t>
            </a:r>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11560" y="5661248"/>
            <a:ext cx="4104456" cy="276999"/>
          </a:xfrm>
          <a:prstGeom prst="rect">
            <a:avLst/>
          </a:prstGeom>
          <a:noFill/>
        </p:spPr>
        <p:txBody>
          <a:bodyPr wrap="square" rtlCol="0">
            <a:spAutoFit/>
          </a:bodyPr>
          <a:lstStyle/>
          <a:p>
            <a:r>
              <a:rPr lang="en-GB" sz="1200" b="1" dirty="0" smtClean="0">
                <a:solidFill>
                  <a:schemeClr val="bg1">
                    <a:lumMod val="65000"/>
                  </a:schemeClr>
                </a:solidFill>
              </a:rPr>
              <a:t>*Initial concept designs</a:t>
            </a:r>
            <a:endParaRPr lang="en-US" sz="1200" b="1" dirty="0">
              <a:solidFill>
                <a:schemeClr val="bg1">
                  <a:lumMod val="65000"/>
                </a:schemeClr>
              </a:solidFill>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413" y="1631925"/>
            <a:ext cx="5591175"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569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Development &amp; Maintenance Costs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75662680"/>
              </p:ext>
            </p:extLst>
          </p:nvPr>
        </p:nvGraphicFramePr>
        <p:xfrm>
          <a:off x="457200" y="2204864"/>
          <a:ext cx="8229599" cy="2494280"/>
        </p:xfrm>
        <a:graphic>
          <a:graphicData uri="http://schemas.openxmlformats.org/drawingml/2006/table">
            <a:tbl>
              <a:tblPr firstRow="1" bandRow="1">
                <a:tableStyleId>{5C22544A-7EE6-4342-B048-85BDC9FD1C3A}</a:tableStyleId>
              </a:tblPr>
              <a:tblGrid>
                <a:gridCol w="145050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99634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370840">
                <a:tc>
                  <a:txBody>
                    <a:bodyPr/>
                    <a:lstStyle/>
                    <a:p>
                      <a:r>
                        <a:rPr lang="en-GB" dirty="0" smtClean="0"/>
                        <a:t>Activity</a:t>
                      </a:r>
                      <a:endParaRPr lang="en-US" dirty="0"/>
                    </a:p>
                  </a:txBody>
                  <a:tcPr/>
                </a:tc>
                <a:tc>
                  <a:txBody>
                    <a:bodyPr/>
                    <a:lstStyle/>
                    <a:p>
                      <a:r>
                        <a:rPr lang="en-GB" dirty="0" smtClean="0"/>
                        <a:t>Year 1</a:t>
                      </a:r>
                      <a:endParaRPr lang="en-US" dirty="0"/>
                    </a:p>
                  </a:txBody>
                  <a:tcPr/>
                </a:tc>
                <a:tc>
                  <a:txBody>
                    <a:bodyPr/>
                    <a:lstStyle/>
                    <a:p>
                      <a:r>
                        <a:rPr lang="en-GB" dirty="0" smtClean="0"/>
                        <a:t>Year 2</a:t>
                      </a:r>
                      <a:endParaRPr lang="en-US" dirty="0"/>
                    </a:p>
                  </a:txBody>
                  <a:tcPr/>
                </a:tc>
                <a:tc>
                  <a:txBody>
                    <a:bodyPr/>
                    <a:lstStyle/>
                    <a:p>
                      <a:r>
                        <a:rPr lang="en-GB" dirty="0" smtClean="0"/>
                        <a:t>Year 3</a:t>
                      </a:r>
                      <a:endParaRPr lang="en-US" dirty="0"/>
                    </a:p>
                  </a:txBody>
                  <a:tcPr/>
                </a:tc>
                <a:tc>
                  <a:txBody>
                    <a:bodyPr/>
                    <a:lstStyle/>
                    <a:p>
                      <a:r>
                        <a:rPr lang="en-GB" dirty="0" smtClean="0"/>
                        <a:t>Year 4</a:t>
                      </a:r>
                      <a:endParaRPr lang="en-US" dirty="0"/>
                    </a:p>
                  </a:txBody>
                  <a:tcPr/>
                </a:tc>
                <a:tc>
                  <a:txBody>
                    <a:bodyPr/>
                    <a:lstStyle/>
                    <a:p>
                      <a:r>
                        <a:rPr lang="en-GB" dirty="0" smtClean="0"/>
                        <a:t>Year 5</a:t>
                      </a:r>
                      <a:endParaRPr lang="en-US" dirty="0"/>
                    </a:p>
                  </a:txBody>
                  <a:tcPr/>
                </a:tc>
                <a:tc>
                  <a:txBody>
                    <a:bodyPr/>
                    <a:lstStyle/>
                    <a:p>
                      <a:r>
                        <a:rPr lang="en-GB" dirty="0" smtClean="0"/>
                        <a:t>Total</a:t>
                      </a:r>
                      <a:endParaRPr lang="en-US" dirty="0"/>
                    </a:p>
                  </a:txBody>
                  <a:tcPr/>
                </a:tc>
                <a:extLst>
                  <a:ext uri="{0D108BD9-81ED-4DB2-BD59-A6C34878D82A}">
                    <a16:rowId xmlns:a16="http://schemas.microsoft.com/office/drawing/2014/main" val="10000"/>
                  </a:ext>
                </a:extLst>
              </a:tr>
              <a:tr h="370840">
                <a:tc>
                  <a:txBody>
                    <a:bodyPr/>
                    <a:lstStyle/>
                    <a:p>
                      <a:r>
                        <a:rPr lang="en-GB" dirty="0" smtClean="0"/>
                        <a:t>Development</a:t>
                      </a:r>
                      <a:endParaRPr lang="en-US" dirty="0"/>
                    </a:p>
                  </a:txBody>
                  <a:tcPr/>
                </a:tc>
                <a:tc>
                  <a:txBody>
                    <a:bodyPr/>
                    <a:lstStyle/>
                    <a:p>
                      <a:pPr algn="ctr"/>
                      <a:r>
                        <a:rPr lang="en-GB" dirty="0" smtClean="0"/>
                        <a:t>£140,000</a:t>
                      </a: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r>
                        <a:rPr lang="en-GB" b="1" dirty="0" smtClean="0"/>
                        <a:t>£140,000</a:t>
                      </a:r>
                      <a:endParaRPr lang="en-US" b="1" dirty="0"/>
                    </a:p>
                  </a:txBody>
                  <a:tcPr/>
                </a:tc>
                <a:extLst>
                  <a:ext uri="{0D108BD9-81ED-4DB2-BD59-A6C34878D82A}">
                    <a16:rowId xmlns:a16="http://schemas.microsoft.com/office/drawing/2014/main" val="10001"/>
                  </a:ext>
                </a:extLst>
              </a:tr>
              <a:tr h="370840">
                <a:tc>
                  <a:txBody>
                    <a:bodyPr/>
                    <a:lstStyle/>
                    <a:p>
                      <a:r>
                        <a:rPr lang="en-GB" dirty="0" smtClean="0"/>
                        <a:t>Maintenance</a:t>
                      </a:r>
                      <a:endParaRPr lang="en-US" dirty="0"/>
                    </a:p>
                  </a:txBody>
                  <a:tcPr/>
                </a:tc>
                <a:tc>
                  <a:txBody>
                    <a:bodyPr/>
                    <a:lstStyle/>
                    <a:p>
                      <a:pPr algn="ctr"/>
                      <a:endParaRPr lang="en-US" dirty="0"/>
                    </a:p>
                  </a:txBody>
                  <a:tcPr/>
                </a:tc>
                <a:tc>
                  <a:txBody>
                    <a:bodyPr/>
                    <a:lstStyle/>
                    <a:p>
                      <a:pPr algn="ctr"/>
                      <a:r>
                        <a:rPr lang="en-GB" dirty="0" smtClean="0"/>
                        <a:t>£10,000</a:t>
                      </a:r>
                      <a:endParaRPr lang="en-US" dirty="0"/>
                    </a:p>
                  </a:txBody>
                  <a:tcPr/>
                </a:tc>
                <a:tc>
                  <a:txBody>
                    <a:bodyPr/>
                    <a:lstStyle/>
                    <a:p>
                      <a:pPr algn="ctr"/>
                      <a:r>
                        <a:rPr lang="en-GB" dirty="0" smtClean="0"/>
                        <a:t>£10,000</a:t>
                      </a:r>
                      <a:endParaRPr lang="en-US" dirty="0"/>
                    </a:p>
                  </a:txBody>
                  <a:tcPr/>
                </a:tc>
                <a:tc>
                  <a:txBody>
                    <a:bodyPr/>
                    <a:lstStyle/>
                    <a:p>
                      <a:pPr algn="ctr"/>
                      <a:r>
                        <a:rPr lang="en-GB" dirty="0" smtClean="0"/>
                        <a:t>£10,000</a:t>
                      </a:r>
                      <a:endParaRPr lang="en-US" dirty="0"/>
                    </a:p>
                  </a:txBody>
                  <a:tcPr/>
                </a:tc>
                <a:tc>
                  <a:txBody>
                    <a:bodyPr/>
                    <a:lstStyle/>
                    <a:p>
                      <a:pPr algn="ctr"/>
                      <a:r>
                        <a:rPr lang="en-GB" dirty="0" smtClean="0"/>
                        <a:t>£10,000</a:t>
                      </a:r>
                      <a:endParaRPr lang="en-US" dirty="0"/>
                    </a:p>
                  </a:txBody>
                  <a:tcPr/>
                </a:tc>
                <a:tc>
                  <a:txBody>
                    <a:bodyPr/>
                    <a:lstStyle/>
                    <a:p>
                      <a:pPr algn="ctr"/>
                      <a:r>
                        <a:rPr lang="en-GB" b="1" dirty="0" smtClean="0"/>
                        <a:t>£40,000</a:t>
                      </a:r>
                      <a:endParaRPr lang="en-US" b="1" dirty="0"/>
                    </a:p>
                  </a:txBody>
                  <a:tcPr/>
                </a:tc>
                <a:extLst>
                  <a:ext uri="{0D108BD9-81ED-4DB2-BD59-A6C34878D82A}">
                    <a16:rowId xmlns:a16="http://schemas.microsoft.com/office/drawing/2014/main" val="10002"/>
                  </a:ext>
                </a:extLst>
              </a:tr>
              <a:tr h="370840">
                <a:tc>
                  <a:txBody>
                    <a:bodyPr/>
                    <a:lstStyle/>
                    <a:p>
                      <a:r>
                        <a:rPr lang="en-GB" dirty="0" smtClean="0"/>
                        <a:t>Wi-Fi access</a:t>
                      </a:r>
                      <a:r>
                        <a:rPr lang="en-GB" baseline="0" dirty="0" smtClean="0"/>
                        <a:t> control</a:t>
                      </a:r>
                      <a:endParaRPr lang="en-US" dirty="0"/>
                    </a:p>
                  </a:txBody>
                  <a:tcPr/>
                </a:tc>
                <a:tc>
                  <a:txBody>
                    <a:bodyPr/>
                    <a:lstStyle/>
                    <a:p>
                      <a:pPr algn="ctr"/>
                      <a:r>
                        <a:rPr lang="en-GB" dirty="0" smtClean="0"/>
                        <a:t>£3,000</a:t>
                      </a:r>
                      <a:endParaRPr lang="en-US" dirty="0"/>
                    </a:p>
                  </a:txBody>
                  <a:tcPr/>
                </a:tc>
                <a:tc>
                  <a:txBody>
                    <a:bodyPr/>
                    <a:lstStyle/>
                    <a:p>
                      <a:pPr algn="ctr"/>
                      <a:r>
                        <a:rPr lang="en-GB" dirty="0" smtClean="0"/>
                        <a:t>£10,000</a:t>
                      </a:r>
                      <a:endParaRPr lang="en-US" dirty="0"/>
                    </a:p>
                  </a:txBody>
                  <a:tcPr/>
                </a:tc>
                <a:tc>
                  <a:txBody>
                    <a:bodyPr/>
                    <a:lstStyle/>
                    <a:p>
                      <a:pPr algn="ctr"/>
                      <a:r>
                        <a:rPr lang="en-GB" dirty="0" smtClean="0"/>
                        <a:t>£5,000</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GB" b="1" dirty="0" smtClean="0"/>
                        <a:t>£18,000</a:t>
                      </a:r>
                      <a:endParaRPr lang="en-US" b="1" dirty="0"/>
                    </a:p>
                  </a:txBody>
                  <a:tcPr/>
                </a:tc>
                <a:extLst>
                  <a:ext uri="{0D108BD9-81ED-4DB2-BD59-A6C34878D82A}">
                    <a16:rowId xmlns:a16="http://schemas.microsoft.com/office/drawing/2014/main" val="10003"/>
                  </a:ext>
                </a:extLst>
              </a:tr>
              <a:tr h="370840">
                <a:tc>
                  <a:txBody>
                    <a:bodyPr/>
                    <a:lstStyle/>
                    <a:p>
                      <a:r>
                        <a:rPr lang="en-GB" dirty="0" smtClean="0"/>
                        <a:t>Beacons</a:t>
                      </a:r>
                      <a:endParaRPr lang="en-US" dirty="0"/>
                    </a:p>
                  </a:txBody>
                  <a:tcPr/>
                </a:tc>
                <a:tc>
                  <a:txBody>
                    <a:bodyPr/>
                    <a:lstStyle/>
                    <a:p>
                      <a:pPr algn="ctr"/>
                      <a:r>
                        <a:rPr lang="en-GB" dirty="0" smtClean="0"/>
                        <a:t>£1,000</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GB" dirty="0" smtClean="0"/>
                        <a:t>£1,000</a:t>
                      </a:r>
                      <a:endParaRPr lang="en-US" dirty="0"/>
                    </a:p>
                  </a:txBody>
                  <a:tcPr/>
                </a:tc>
                <a:tc>
                  <a:txBody>
                    <a:bodyPr/>
                    <a:lstStyle/>
                    <a:p>
                      <a:pPr algn="ctr"/>
                      <a:endParaRPr lang="en-US" dirty="0"/>
                    </a:p>
                  </a:txBody>
                  <a:tcPr/>
                </a:tc>
                <a:tc>
                  <a:txBody>
                    <a:bodyPr/>
                    <a:lstStyle/>
                    <a:p>
                      <a:pPr algn="ctr"/>
                      <a:r>
                        <a:rPr lang="en-GB" b="1" dirty="0" smtClean="0"/>
                        <a:t>£2,000</a:t>
                      </a:r>
                      <a:endParaRPr lang="en-US" b="1" dirty="0"/>
                    </a:p>
                  </a:txBody>
                  <a:tcPr/>
                </a:tc>
                <a:extLst>
                  <a:ext uri="{0D108BD9-81ED-4DB2-BD59-A6C34878D82A}">
                    <a16:rowId xmlns:a16="http://schemas.microsoft.com/office/drawing/2014/main" val="10004"/>
                  </a:ext>
                </a:extLst>
              </a:tr>
              <a:tr h="370840">
                <a:tc>
                  <a:txBody>
                    <a:bodyPr/>
                    <a:lstStyle/>
                    <a:p>
                      <a:r>
                        <a:rPr lang="en-GB" b="1" dirty="0" smtClean="0"/>
                        <a:t>Total</a:t>
                      </a:r>
                      <a:endParaRPr lang="en-US" b="1" dirty="0"/>
                    </a:p>
                  </a:txBody>
                  <a:tcPr/>
                </a:tc>
                <a:tc>
                  <a:txBody>
                    <a:bodyPr/>
                    <a:lstStyle/>
                    <a:p>
                      <a:pPr algn="ctr"/>
                      <a:r>
                        <a:rPr lang="en-GB" b="1" dirty="0" smtClean="0"/>
                        <a:t>£144,000</a:t>
                      </a:r>
                      <a:endParaRPr lang="en-US" b="1" dirty="0"/>
                    </a:p>
                  </a:txBody>
                  <a:tcPr/>
                </a:tc>
                <a:tc>
                  <a:txBody>
                    <a:bodyPr/>
                    <a:lstStyle/>
                    <a:p>
                      <a:pPr algn="ctr"/>
                      <a:r>
                        <a:rPr lang="en-GB" b="1" dirty="0" smtClean="0"/>
                        <a:t>£20,000</a:t>
                      </a:r>
                      <a:endParaRPr lang="en-US" b="1" dirty="0"/>
                    </a:p>
                  </a:txBody>
                  <a:tcPr/>
                </a:tc>
                <a:tc>
                  <a:txBody>
                    <a:bodyPr/>
                    <a:lstStyle/>
                    <a:p>
                      <a:pPr algn="ctr"/>
                      <a:r>
                        <a:rPr lang="en-GB" b="1" dirty="0" smtClean="0"/>
                        <a:t>£15,000</a:t>
                      </a:r>
                      <a:endParaRPr lang="en-US" b="1" dirty="0"/>
                    </a:p>
                  </a:txBody>
                  <a:tcPr/>
                </a:tc>
                <a:tc>
                  <a:txBody>
                    <a:bodyPr/>
                    <a:lstStyle/>
                    <a:p>
                      <a:pPr algn="ctr"/>
                      <a:r>
                        <a:rPr lang="en-GB" b="1" dirty="0" smtClean="0"/>
                        <a:t>£11,000</a:t>
                      </a:r>
                      <a:endParaRPr lang="en-US" b="1" dirty="0"/>
                    </a:p>
                  </a:txBody>
                  <a:tcPr/>
                </a:tc>
                <a:tc>
                  <a:txBody>
                    <a:bodyPr/>
                    <a:lstStyle/>
                    <a:p>
                      <a:pPr algn="ctr"/>
                      <a:r>
                        <a:rPr lang="en-GB" b="1" dirty="0" smtClean="0"/>
                        <a:t>£10,000</a:t>
                      </a:r>
                      <a:endParaRPr lang="en-US" b="1" dirty="0"/>
                    </a:p>
                  </a:txBody>
                  <a:tcPr/>
                </a:tc>
                <a:tc>
                  <a:txBody>
                    <a:bodyPr/>
                    <a:lstStyle/>
                    <a:p>
                      <a:pPr algn="ctr"/>
                      <a:r>
                        <a:rPr lang="en-GB" b="1" u="sng" dirty="0" smtClean="0"/>
                        <a:t>£200,000</a:t>
                      </a:r>
                      <a:endParaRPr lang="en-US" b="1" u="sng" dirty="0"/>
                    </a:p>
                  </a:txBody>
                  <a:tcPr/>
                </a:tc>
                <a:extLst>
                  <a:ext uri="{0D108BD9-81ED-4DB2-BD59-A6C34878D82A}">
                    <a16:rowId xmlns:a16="http://schemas.microsoft.com/office/drawing/2014/main" val="10005"/>
                  </a:ext>
                </a:extLst>
              </a:tr>
            </a:tbl>
          </a:graphicData>
        </a:graphic>
      </p:graphicFrame>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11560" y="5661248"/>
            <a:ext cx="4104456" cy="276999"/>
          </a:xfrm>
          <a:prstGeom prst="rect">
            <a:avLst/>
          </a:prstGeom>
          <a:noFill/>
        </p:spPr>
        <p:txBody>
          <a:bodyPr wrap="square" rtlCol="0">
            <a:spAutoFit/>
          </a:bodyPr>
          <a:lstStyle/>
          <a:p>
            <a:r>
              <a:rPr lang="en-GB" sz="1200" b="1" dirty="0" smtClean="0">
                <a:solidFill>
                  <a:schemeClr val="bg1">
                    <a:lumMod val="65000"/>
                  </a:schemeClr>
                </a:solidFill>
              </a:rPr>
              <a:t>*Estimated costs</a:t>
            </a:r>
            <a:endParaRPr lang="en-US" sz="1200" b="1" dirty="0">
              <a:solidFill>
                <a:schemeClr val="bg1">
                  <a:lumMod val="65000"/>
                </a:schemeClr>
              </a:solidFill>
            </a:endParaRPr>
          </a:p>
        </p:txBody>
      </p:sp>
    </p:spTree>
    <p:extLst>
      <p:ext uri="{BB962C8B-B14F-4D97-AF65-F5344CB8AC3E}">
        <p14:creationId xmlns:p14="http://schemas.microsoft.com/office/powerpoint/2010/main" val="1428598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Foundations for the future</a:t>
            </a:r>
            <a:endParaRPr lang="en-US" dirty="0"/>
          </a:p>
        </p:txBody>
      </p:sp>
      <p:sp>
        <p:nvSpPr>
          <p:cNvPr id="3" name="Content Placeholder 2"/>
          <p:cNvSpPr>
            <a:spLocks noGrp="1"/>
          </p:cNvSpPr>
          <p:nvPr>
            <p:ph idx="1"/>
          </p:nvPr>
        </p:nvSpPr>
        <p:spPr>
          <a:xfrm>
            <a:off x="457200" y="1412776"/>
            <a:ext cx="8229600" cy="5005703"/>
          </a:xfrm>
        </p:spPr>
        <p:txBody>
          <a:bodyPr>
            <a:normAutofit fontScale="55000" lnSpcReduction="20000"/>
          </a:bodyPr>
          <a:lstStyle/>
          <a:p>
            <a:r>
              <a:rPr lang="en-GB" dirty="0">
                <a:cs typeface="Libre Franklin Light"/>
              </a:rPr>
              <a:t>A true digital business networking </a:t>
            </a:r>
            <a:r>
              <a:rPr lang="en-GB" dirty="0" smtClean="0">
                <a:cs typeface="Libre Franklin Light"/>
              </a:rPr>
              <a:t>tool – The Growth Hub Business Directory</a:t>
            </a:r>
          </a:p>
          <a:p>
            <a:pPr marL="0" indent="0">
              <a:buNone/>
            </a:pPr>
            <a:endParaRPr lang="en-GB" dirty="0" smtClean="0">
              <a:cs typeface="Libre Franklin Light"/>
            </a:endParaRPr>
          </a:p>
          <a:p>
            <a:r>
              <a:rPr lang="en-US" dirty="0">
                <a:cs typeface="Libre Franklin Light"/>
              </a:rPr>
              <a:t>Is there appetite for this type of application?</a:t>
            </a:r>
          </a:p>
          <a:p>
            <a:endParaRPr lang="en-US" dirty="0">
              <a:cs typeface="Libre Franklin Light"/>
            </a:endParaRPr>
          </a:p>
          <a:p>
            <a:r>
              <a:rPr lang="en-US" dirty="0">
                <a:cs typeface="Libre Franklin Light"/>
              </a:rPr>
              <a:t>Businesses and its employees have shown that communication and information are the key elements in business.  </a:t>
            </a:r>
          </a:p>
          <a:p>
            <a:endParaRPr lang="en-US" dirty="0">
              <a:cs typeface="Libre Franklin Light"/>
            </a:endParaRPr>
          </a:p>
          <a:p>
            <a:r>
              <a:rPr lang="en-US" dirty="0">
                <a:cs typeface="Libre Franklin Light"/>
              </a:rPr>
              <a:t>LinkedIn is a prime example of the business to business, colleague to colleague communication platform which is used in over 200 countries</a:t>
            </a:r>
          </a:p>
          <a:p>
            <a:pPr marL="0" indent="0">
              <a:buNone/>
            </a:pPr>
            <a:endParaRPr lang="en-US" dirty="0">
              <a:cs typeface="Libre Franklin Light"/>
            </a:endParaRPr>
          </a:p>
          <a:p>
            <a:r>
              <a:rPr lang="en-US" dirty="0">
                <a:cs typeface="Libre Franklin Light"/>
              </a:rPr>
              <a:t>Average CEO has 930 connections</a:t>
            </a:r>
          </a:p>
          <a:p>
            <a:pPr marL="0" indent="0">
              <a:buNone/>
            </a:pPr>
            <a:endParaRPr lang="en-GB" dirty="0" smtClean="0"/>
          </a:p>
          <a:p>
            <a:r>
              <a:rPr lang="en-GB" dirty="0" smtClean="0"/>
              <a:t>But LinkedIn is for the individual – </a:t>
            </a:r>
            <a:r>
              <a:rPr lang="en-US" dirty="0" smtClean="0">
                <a:cs typeface="Libre Franklin Light"/>
              </a:rPr>
              <a:t>60</a:t>
            </a:r>
            <a:r>
              <a:rPr lang="en-US" dirty="0">
                <a:cs typeface="Libre Franklin Light"/>
              </a:rPr>
              <a:t>% </a:t>
            </a:r>
            <a:r>
              <a:rPr lang="en-US" dirty="0" smtClean="0">
                <a:cs typeface="Libre Franklin Light"/>
              </a:rPr>
              <a:t>of </a:t>
            </a:r>
            <a:r>
              <a:rPr lang="en-US" dirty="0">
                <a:cs typeface="Libre Franklin Light"/>
              </a:rPr>
              <a:t>UK student &amp; working population used </a:t>
            </a:r>
            <a:r>
              <a:rPr lang="en-US" dirty="0" smtClean="0">
                <a:cs typeface="Libre Franklin Light"/>
              </a:rPr>
              <a:t>LinkedIn –</a:t>
            </a:r>
            <a:r>
              <a:rPr lang="en-GB" dirty="0" smtClean="0"/>
              <a:t> not the business</a:t>
            </a:r>
          </a:p>
          <a:p>
            <a:endParaRPr lang="en-GB" dirty="0"/>
          </a:p>
          <a:p>
            <a:r>
              <a:rPr lang="en-GB" dirty="0" smtClean="0"/>
              <a:t>The Growth Hub Business Directory, would empower business owners and leaders to find businesses relevant to their needs for growth, and maybe even improve the procurement process at the same time.</a:t>
            </a:r>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785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Business Directory</a:t>
            </a:r>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11560" y="5661248"/>
            <a:ext cx="4104456" cy="276999"/>
          </a:xfrm>
          <a:prstGeom prst="rect">
            <a:avLst/>
          </a:prstGeom>
          <a:noFill/>
        </p:spPr>
        <p:txBody>
          <a:bodyPr wrap="square" rtlCol="0">
            <a:spAutoFit/>
          </a:bodyPr>
          <a:lstStyle/>
          <a:p>
            <a:r>
              <a:rPr lang="en-GB" sz="1200" b="1" dirty="0" smtClean="0">
                <a:solidFill>
                  <a:schemeClr val="bg1">
                    <a:lumMod val="65000"/>
                  </a:schemeClr>
                </a:solidFill>
              </a:rPr>
              <a:t>*Initial concept designs</a:t>
            </a:r>
            <a:endParaRPr lang="en-US" sz="1200" b="1" dirty="0">
              <a:solidFill>
                <a:schemeClr val="bg1">
                  <a:lumMod val="65000"/>
                </a:schemeClr>
              </a:solidFill>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1703933"/>
            <a:ext cx="2157413"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0967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Contents</a:t>
            </a:r>
            <a:endParaRPr lang="en-US" dirty="0"/>
          </a:p>
        </p:txBody>
      </p:sp>
      <p:sp>
        <p:nvSpPr>
          <p:cNvPr id="3" name="Content Placeholder 2"/>
          <p:cNvSpPr>
            <a:spLocks noGrp="1"/>
          </p:cNvSpPr>
          <p:nvPr>
            <p:ph idx="1"/>
          </p:nvPr>
        </p:nvSpPr>
        <p:spPr/>
        <p:txBody>
          <a:bodyPr>
            <a:normAutofit/>
          </a:bodyPr>
          <a:lstStyle/>
          <a:p>
            <a:r>
              <a:rPr lang="en-GB" sz="2400" dirty="0" smtClean="0">
                <a:cs typeface="Libre Franklin Light"/>
              </a:rPr>
              <a:t>Environmental context</a:t>
            </a:r>
          </a:p>
          <a:p>
            <a:r>
              <a:rPr lang="en-GB" sz="2400" dirty="0" smtClean="0">
                <a:cs typeface="Libre Franklin Light"/>
              </a:rPr>
              <a:t>Why should there be an App?</a:t>
            </a:r>
          </a:p>
          <a:p>
            <a:r>
              <a:rPr lang="en-GB" sz="2400" dirty="0" smtClean="0">
                <a:cs typeface="Libre Franklin Light"/>
              </a:rPr>
              <a:t>Growth Plan in my pocket</a:t>
            </a:r>
          </a:p>
          <a:p>
            <a:r>
              <a:rPr lang="en-GB" sz="2400" dirty="0" smtClean="0">
                <a:cs typeface="Libre Franklin Light"/>
              </a:rPr>
              <a:t>Core benefits</a:t>
            </a:r>
          </a:p>
          <a:p>
            <a:r>
              <a:rPr lang="en-GB" sz="2400" dirty="0" smtClean="0">
                <a:cs typeface="Libre Franklin Light"/>
              </a:rPr>
              <a:t>Enhancing experiences</a:t>
            </a:r>
          </a:p>
          <a:p>
            <a:r>
              <a:rPr lang="en-GB" sz="2400" dirty="0" smtClean="0">
                <a:cs typeface="Libre Franklin Light"/>
              </a:rPr>
              <a:t>Development &amp; maintenance costs</a:t>
            </a:r>
          </a:p>
          <a:p>
            <a:r>
              <a:rPr lang="en-GB" sz="2400" dirty="0" smtClean="0">
                <a:cs typeface="Libre Franklin Light"/>
              </a:rPr>
              <a:t>Foundations for the future</a:t>
            </a:r>
            <a:endParaRPr lang="en-GB" dirty="0" smtClean="0">
              <a:latin typeface="Libre Franklin Light"/>
              <a:cs typeface="Libre Franklin Light"/>
            </a:endParaRPr>
          </a:p>
          <a:p>
            <a:endParaRPr lang="en-US" dirty="0">
              <a:latin typeface="Libre Franklin Light"/>
              <a:cs typeface="Libre Franklin Light"/>
            </a:endParaRPr>
          </a:p>
          <a:p>
            <a:endParaRPr lang="en-GB" dirty="0"/>
          </a:p>
          <a:p>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1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896"/>
            <a:ext cx="8229600" cy="1584176"/>
          </a:xfrm>
        </p:spPr>
        <p:txBody>
          <a:bodyPr>
            <a:normAutofit fontScale="90000"/>
          </a:bodyPr>
          <a:lstStyle/>
          <a:p>
            <a:r>
              <a:rPr lang="en-GB" sz="3600" i="1" dirty="0"/>
              <a:t>"To not be mobile in the digital world is fast becoming </a:t>
            </a:r>
            <a:r>
              <a:rPr lang="en-GB" sz="3600" i="1" dirty="0" smtClean="0"/>
              <a:t>simply,</a:t>
            </a:r>
            <a:r>
              <a:rPr lang="en-GB" sz="3600" i="1" dirty="0"/>
              <a:t> to not be." </a:t>
            </a:r>
            <a:r>
              <a:rPr lang="en-GB" sz="3200" i="1" dirty="0" smtClean="0"/>
              <a:t/>
            </a:r>
            <a:br>
              <a:rPr lang="en-GB" sz="3200" i="1" dirty="0" smtClean="0"/>
            </a:br>
            <a:r>
              <a:rPr lang="en-GB" sz="2000" i="1" dirty="0">
                <a:solidFill>
                  <a:schemeClr val="bg1">
                    <a:lumMod val="50000"/>
                  </a:schemeClr>
                </a:solidFill>
              </a:rPr>
              <a:t/>
            </a:r>
            <a:br>
              <a:rPr lang="en-GB" sz="2000" i="1" dirty="0">
                <a:solidFill>
                  <a:schemeClr val="bg1">
                    <a:lumMod val="50000"/>
                  </a:schemeClr>
                </a:solidFill>
              </a:rPr>
            </a:br>
            <a:r>
              <a:rPr lang="en-GB" sz="2000" i="1" dirty="0">
                <a:solidFill>
                  <a:schemeClr val="bg1">
                    <a:lumMod val="50000"/>
                  </a:schemeClr>
                </a:solidFill>
              </a:rPr>
              <a:t>Tom Grinstead (The Guardian)</a:t>
            </a:r>
            <a:endParaRPr lang="en-US" sz="2000" i="1" dirty="0">
              <a:solidFill>
                <a:schemeClr val="bg1">
                  <a:lumMod val="50000"/>
                </a:schemeClr>
              </a:solidFill>
            </a:endParaRPr>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578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Environmental context - Ecosystem</a:t>
            </a:r>
            <a:endParaRPr lang="en-US" dirty="0"/>
          </a:p>
        </p:txBody>
      </p:sp>
      <p:sp>
        <p:nvSpPr>
          <p:cNvPr id="3" name="Content Placeholder 2"/>
          <p:cNvSpPr>
            <a:spLocks noGrp="1"/>
          </p:cNvSpPr>
          <p:nvPr>
            <p:ph idx="1"/>
          </p:nvPr>
        </p:nvSpPr>
        <p:spPr>
          <a:xfrm>
            <a:off x="457200" y="1484784"/>
            <a:ext cx="8229600" cy="4936047"/>
          </a:xfrm>
        </p:spPr>
        <p:txBody>
          <a:bodyPr>
            <a:normAutofit fontScale="55000" lnSpcReduction="20000"/>
          </a:bodyPr>
          <a:lstStyle/>
          <a:p>
            <a:pPr algn="just"/>
            <a:r>
              <a:rPr lang="en-US" dirty="0">
                <a:cs typeface="Libre Franklin Light"/>
              </a:rPr>
              <a:t>The proliferation of the smartphone has exploded over the last few years and is one of the key items carried by everyone. </a:t>
            </a:r>
          </a:p>
          <a:p>
            <a:pPr algn="just"/>
            <a:endParaRPr lang="en-US" dirty="0" smtClean="0">
              <a:cs typeface="Libre Franklin Light"/>
            </a:endParaRPr>
          </a:p>
          <a:p>
            <a:pPr algn="just"/>
            <a:r>
              <a:rPr lang="en-US" dirty="0" smtClean="0">
                <a:cs typeface="Libre Franklin Light"/>
              </a:rPr>
              <a:t>In </a:t>
            </a:r>
            <a:r>
              <a:rPr lang="en-US" dirty="0">
                <a:cs typeface="Libre Franklin Light"/>
              </a:rPr>
              <a:t>May 2016 mobile searches </a:t>
            </a:r>
            <a:r>
              <a:rPr lang="en-US" dirty="0" smtClean="0">
                <a:cs typeface="Libre Franklin Light"/>
              </a:rPr>
              <a:t>surpassed </a:t>
            </a:r>
            <a:r>
              <a:rPr lang="en-US" dirty="0">
                <a:cs typeface="Libre Franklin Light"/>
              </a:rPr>
              <a:t>desktop searches according to Google</a:t>
            </a:r>
          </a:p>
          <a:p>
            <a:pPr algn="just"/>
            <a:endParaRPr lang="en-US" dirty="0">
              <a:cs typeface="Libre Franklin Light"/>
            </a:endParaRPr>
          </a:p>
          <a:p>
            <a:pPr algn="just"/>
            <a:r>
              <a:rPr lang="en-US" dirty="0">
                <a:cs typeface="Libre Franklin Light"/>
              </a:rPr>
              <a:t>21bn connected devices forecast by 2021 </a:t>
            </a:r>
          </a:p>
          <a:p>
            <a:pPr algn="just"/>
            <a:endParaRPr lang="en-US" dirty="0">
              <a:cs typeface="Libre Franklin Light"/>
            </a:endParaRPr>
          </a:p>
          <a:p>
            <a:pPr algn="just"/>
            <a:r>
              <a:rPr lang="en-US" dirty="0">
                <a:cs typeface="Libre Franklin Light"/>
              </a:rPr>
              <a:t>6.1bn Smartphones users by 2020</a:t>
            </a:r>
          </a:p>
          <a:p>
            <a:pPr marL="0" indent="0" algn="just">
              <a:buNone/>
            </a:pPr>
            <a:endParaRPr lang="en-US" dirty="0">
              <a:cs typeface="Libre Franklin Light"/>
            </a:endParaRPr>
          </a:p>
          <a:p>
            <a:pPr algn="just"/>
            <a:r>
              <a:rPr lang="en-US" dirty="0">
                <a:cs typeface="Libre Franklin Light"/>
              </a:rPr>
              <a:t>Over 5.7m apps currently sit in the mobile application stores</a:t>
            </a:r>
          </a:p>
          <a:p>
            <a:pPr algn="just"/>
            <a:endParaRPr lang="en-US" dirty="0">
              <a:cs typeface="Libre Franklin Light"/>
            </a:endParaRPr>
          </a:p>
          <a:p>
            <a:pPr algn="just"/>
            <a:r>
              <a:rPr lang="en-US" dirty="0" smtClean="0">
                <a:cs typeface="Libre Franklin Light"/>
              </a:rPr>
              <a:t>90bn </a:t>
            </a:r>
            <a:r>
              <a:rPr lang="en-US" dirty="0">
                <a:cs typeface="Libre Franklin Light"/>
              </a:rPr>
              <a:t>App downloads per annum</a:t>
            </a:r>
          </a:p>
          <a:p>
            <a:pPr algn="just"/>
            <a:endParaRPr lang="en-US" dirty="0">
              <a:cs typeface="Libre Franklin Light"/>
            </a:endParaRPr>
          </a:p>
          <a:p>
            <a:pPr algn="just"/>
            <a:r>
              <a:rPr lang="en-US" dirty="0" smtClean="0">
                <a:cs typeface="Libre Franklin Light"/>
              </a:rPr>
              <a:t>One trillion </a:t>
            </a:r>
            <a:r>
              <a:rPr lang="en-US" dirty="0">
                <a:cs typeface="Libre Franklin Light"/>
              </a:rPr>
              <a:t>hours spent in apps expected by 2018</a:t>
            </a:r>
          </a:p>
          <a:p>
            <a:pPr marL="0" indent="0" algn="just">
              <a:buNone/>
            </a:pPr>
            <a:endParaRPr lang="en-GB" dirty="0"/>
          </a:p>
          <a:p>
            <a:pPr algn="just"/>
            <a:r>
              <a:rPr lang="en-US" dirty="0">
                <a:cs typeface="Libre Franklin Light"/>
              </a:rPr>
              <a:t>‘Moment of Truth’ – users now require unique &amp; </a:t>
            </a:r>
            <a:r>
              <a:rPr lang="en-US" dirty="0" err="1">
                <a:cs typeface="Libre Franklin Light"/>
              </a:rPr>
              <a:t>personalised</a:t>
            </a:r>
            <a:r>
              <a:rPr lang="en-US" dirty="0">
                <a:cs typeface="Libre Franklin Light"/>
              </a:rPr>
              <a:t> responses demanding the right data at the right time</a:t>
            </a:r>
            <a:r>
              <a:rPr lang="en-US" dirty="0" smtClean="0">
                <a:cs typeface="Libre Franklin Light"/>
              </a:rPr>
              <a:t>.</a:t>
            </a:r>
            <a:endParaRPr lang="en-US" dirty="0">
              <a:cs typeface="Libre Franklin Light"/>
            </a:endParaRPr>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0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0848"/>
            <a:ext cx="8229600" cy="2332856"/>
          </a:xfrm>
        </p:spPr>
        <p:txBody>
          <a:bodyPr>
            <a:normAutofit/>
          </a:bodyPr>
          <a:lstStyle/>
          <a:p>
            <a:pPr marL="0" indent="0" algn="ctr">
              <a:buNone/>
            </a:pPr>
            <a:r>
              <a:rPr lang="en-GB" i="1" dirty="0"/>
              <a:t>"...being mobile-friendly, having content that is quick, usable, graceful and compelling on smartphones is not optional</a:t>
            </a:r>
            <a:r>
              <a:rPr lang="en-GB" i="1" dirty="0" smtClean="0"/>
              <a:t>.“</a:t>
            </a:r>
          </a:p>
          <a:p>
            <a:pPr marL="0" indent="0" algn="ctr">
              <a:buNone/>
            </a:pPr>
            <a:r>
              <a:rPr lang="en-GB" sz="1800" i="1" dirty="0">
                <a:solidFill>
                  <a:schemeClr val="bg1">
                    <a:lumMod val="50000"/>
                  </a:schemeClr>
                </a:solidFill>
              </a:rPr>
              <a:t/>
            </a:r>
            <a:br>
              <a:rPr lang="en-GB" sz="1800" i="1" dirty="0">
                <a:solidFill>
                  <a:schemeClr val="bg1">
                    <a:lumMod val="50000"/>
                  </a:schemeClr>
                </a:solidFill>
              </a:rPr>
            </a:br>
            <a:r>
              <a:rPr lang="en-GB" sz="1800" i="1" dirty="0">
                <a:solidFill>
                  <a:schemeClr val="bg1">
                    <a:lumMod val="50000"/>
                  </a:schemeClr>
                </a:solidFill>
              </a:rPr>
              <a:t>Tom Grinstead (The Guardian</a:t>
            </a:r>
            <a:r>
              <a:rPr lang="en-GB" sz="1800" i="1" dirty="0" smtClean="0">
                <a:solidFill>
                  <a:schemeClr val="bg1">
                    <a:lumMod val="50000"/>
                  </a:schemeClr>
                </a:solidFill>
              </a:rPr>
              <a:t>)…again!</a:t>
            </a:r>
            <a:endParaRPr lang="en-GB" sz="1800" dirty="0"/>
          </a:p>
          <a:p>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9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84783"/>
            <a:ext cx="8229600" cy="5040561"/>
          </a:xfrm>
        </p:spPr>
        <p:txBody>
          <a:bodyPr>
            <a:noAutofit/>
          </a:bodyPr>
          <a:lstStyle/>
          <a:p>
            <a:pPr algn="just"/>
            <a:r>
              <a:rPr lang="en-US" sz="1800" dirty="0">
                <a:cs typeface="Libre Franklin Light"/>
              </a:rPr>
              <a:t>By having an App, the Growth Hub would be seen to be embracing the ‘mobile first’ mantra that so many businesses and enterprises are adopting.</a:t>
            </a:r>
          </a:p>
          <a:p>
            <a:pPr algn="just"/>
            <a:endParaRPr lang="en-US" sz="1800" dirty="0" smtClean="0">
              <a:cs typeface="Libre Franklin Light"/>
            </a:endParaRPr>
          </a:p>
          <a:p>
            <a:pPr algn="just"/>
            <a:r>
              <a:rPr lang="en-US" sz="1800" dirty="0" smtClean="0">
                <a:cs typeface="Libre Franklin Light"/>
              </a:rPr>
              <a:t>The </a:t>
            </a:r>
            <a:r>
              <a:rPr lang="en-US" sz="1800" dirty="0">
                <a:cs typeface="Libre Franklin Light"/>
              </a:rPr>
              <a:t>Growth Hub could </a:t>
            </a:r>
            <a:r>
              <a:rPr lang="en-US" sz="1800" dirty="0" err="1">
                <a:cs typeface="Libre Franklin Light"/>
              </a:rPr>
              <a:t>utilise</a:t>
            </a:r>
            <a:r>
              <a:rPr lang="en-US" sz="1800" dirty="0">
                <a:cs typeface="Libre Franklin Light"/>
              </a:rPr>
              <a:t> </a:t>
            </a:r>
            <a:r>
              <a:rPr lang="en-US" sz="1800" dirty="0" smtClean="0">
                <a:cs typeface="Libre Franklin Light"/>
              </a:rPr>
              <a:t>an App to </a:t>
            </a:r>
            <a:r>
              <a:rPr lang="en-US" sz="1800" dirty="0">
                <a:cs typeface="Libre Franklin Light"/>
              </a:rPr>
              <a:t>ensure that </a:t>
            </a:r>
            <a:r>
              <a:rPr lang="en-US" sz="1800" dirty="0" smtClean="0">
                <a:cs typeface="Libre Franklin Light"/>
              </a:rPr>
              <a:t>clients </a:t>
            </a:r>
            <a:r>
              <a:rPr lang="en-US" sz="1800" dirty="0">
                <a:cs typeface="Libre Franklin Light"/>
              </a:rPr>
              <a:t>can access their </a:t>
            </a:r>
            <a:r>
              <a:rPr lang="en-US" sz="1800" dirty="0" smtClean="0">
                <a:cs typeface="Libre Franklin Light"/>
              </a:rPr>
              <a:t>Growth </a:t>
            </a:r>
            <a:r>
              <a:rPr lang="en-US" sz="1800" dirty="0">
                <a:cs typeface="Libre Franklin Light"/>
              </a:rPr>
              <a:t>Plan wherever and whenever they have an urge to do so.</a:t>
            </a:r>
          </a:p>
          <a:p>
            <a:pPr marL="0" indent="0" algn="just">
              <a:buNone/>
            </a:pPr>
            <a:endParaRPr lang="en-US" sz="1800" dirty="0">
              <a:cs typeface="Libre Franklin Light"/>
            </a:endParaRPr>
          </a:p>
          <a:p>
            <a:pPr algn="just"/>
            <a:r>
              <a:rPr lang="en-US" sz="1800" dirty="0" smtClean="0">
                <a:cs typeface="Libre Franklin Light"/>
              </a:rPr>
              <a:t>The App would create a messaging feel to communication between Growth Hub staff and clients, which could be further extended to improve communication amongst the network of the Growth Hub </a:t>
            </a:r>
            <a:r>
              <a:rPr lang="en-US" sz="1800" dirty="0">
                <a:cs typeface="Libre Franklin Light"/>
              </a:rPr>
              <a:t>b</a:t>
            </a:r>
            <a:r>
              <a:rPr lang="en-US" sz="1800" dirty="0" smtClean="0">
                <a:cs typeface="Libre Franklin Light"/>
              </a:rPr>
              <a:t>usiness </a:t>
            </a:r>
            <a:r>
              <a:rPr lang="en-US" sz="1800" dirty="0">
                <a:cs typeface="Libre Franklin Light"/>
              </a:rPr>
              <a:t>community as a </a:t>
            </a:r>
            <a:r>
              <a:rPr lang="en-US" sz="1800" dirty="0" smtClean="0">
                <a:cs typeface="Libre Franklin Light"/>
              </a:rPr>
              <a:t>whole.</a:t>
            </a:r>
          </a:p>
          <a:p>
            <a:pPr algn="just"/>
            <a:endParaRPr lang="en-US" sz="1800" dirty="0">
              <a:cs typeface="Libre Franklin Light"/>
            </a:endParaRPr>
          </a:p>
          <a:p>
            <a:pPr algn="just"/>
            <a:r>
              <a:rPr lang="en-US" sz="1800" dirty="0" smtClean="0">
                <a:cs typeface="Libre Franklin Light"/>
              </a:rPr>
              <a:t>Combining this communication platform with the verified needs of Growth Hub clients would allow the Gloucestershire business community to be better informed of support and service providers available that are relevant to their unique circumstances, empower businesses to grow. </a:t>
            </a:r>
            <a:endParaRPr lang="en-US" sz="1800" dirty="0">
              <a:cs typeface="Libre Franklin Light"/>
            </a:endParaRPr>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xfrm>
            <a:off x="457200" y="274638"/>
            <a:ext cx="8229600" cy="1143000"/>
          </a:xfrm>
        </p:spPr>
        <p:txBody>
          <a:bodyPr/>
          <a:lstStyle/>
          <a:p>
            <a:pPr algn="l"/>
            <a:r>
              <a:rPr lang="en-GB" dirty="0" smtClean="0"/>
              <a:t>Why should there be an App?</a:t>
            </a:r>
            <a:endParaRPr lang="en-US" dirty="0"/>
          </a:p>
        </p:txBody>
      </p:sp>
    </p:spTree>
    <p:extLst>
      <p:ext uri="{BB962C8B-B14F-4D97-AF65-F5344CB8AC3E}">
        <p14:creationId xmlns:p14="http://schemas.microsoft.com/office/powerpoint/2010/main" val="367881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Growth Plan in my pocket</a:t>
            </a:r>
            <a:endParaRPr lang="en-US"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1560" y="5661248"/>
            <a:ext cx="4104456" cy="276999"/>
          </a:xfrm>
          <a:prstGeom prst="rect">
            <a:avLst/>
          </a:prstGeom>
          <a:noFill/>
        </p:spPr>
        <p:txBody>
          <a:bodyPr wrap="square" rtlCol="0">
            <a:spAutoFit/>
          </a:bodyPr>
          <a:lstStyle/>
          <a:p>
            <a:r>
              <a:rPr lang="en-GB" sz="1200" b="1" dirty="0" smtClean="0">
                <a:solidFill>
                  <a:schemeClr val="bg1">
                    <a:lumMod val="65000"/>
                  </a:schemeClr>
                </a:solidFill>
              </a:rPr>
              <a:t>*Initial concept designs</a:t>
            </a:r>
            <a:endParaRPr lang="en-US" sz="1200" b="1" dirty="0">
              <a:solidFill>
                <a:schemeClr val="bg1">
                  <a:lumMod val="65000"/>
                </a:schemeClr>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838" y="1681137"/>
            <a:ext cx="8188325" cy="354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021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229600" cy="3312368"/>
          </a:xfrm>
        </p:spPr>
        <p:txBody>
          <a:bodyPr>
            <a:noAutofit/>
          </a:bodyPr>
          <a:lstStyle/>
          <a:p>
            <a:pPr lvl="0" algn="just"/>
            <a:r>
              <a:rPr lang="en-US" sz="1800" dirty="0"/>
              <a:t>Increase engagement </a:t>
            </a:r>
            <a:r>
              <a:rPr lang="en-US" sz="1800" dirty="0" smtClean="0"/>
              <a:t>of clients with Growth </a:t>
            </a:r>
            <a:r>
              <a:rPr lang="en-US" sz="1800" dirty="0"/>
              <a:t>Hub </a:t>
            </a:r>
            <a:r>
              <a:rPr lang="en-US" sz="1800" dirty="0" smtClean="0"/>
              <a:t>services.</a:t>
            </a:r>
          </a:p>
          <a:p>
            <a:pPr lvl="0" algn="just"/>
            <a:endParaRPr lang="en-US" sz="1800" dirty="0"/>
          </a:p>
          <a:p>
            <a:pPr lvl="0" algn="just"/>
            <a:r>
              <a:rPr lang="en-US" sz="1800" dirty="0"/>
              <a:t>Increase </a:t>
            </a:r>
            <a:r>
              <a:rPr lang="en-US" sz="1800" dirty="0" smtClean="0"/>
              <a:t>client experience </a:t>
            </a:r>
            <a:r>
              <a:rPr lang="en-US" sz="1800" dirty="0"/>
              <a:t>by connecting online and physical Growth Hubs through the showcasing of how businesses can adopt technology to deliver similar experience.</a:t>
            </a:r>
          </a:p>
          <a:p>
            <a:pPr lvl="0" algn="just"/>
            <a:endParaRPr lang="en-US" sz="1800" dirty="0" smtClean="0"/>
          </a:p>
          <a:p>
            <a:pPr lvl="0" algn="just"/>
            <a:r>
              <a:rPr lang="en-US" sz="1800" dirty="0" smtClean="0"/>
              <a:t>Nurture </a:t>
            </a:r>
            <a:r>
              <a:rPr lang="en-US" sz="1800" dirty="0"/>
              <a:t>and invigorate Gloucestershire business </a:t>
            </a:r>
            <a:r>
              <a:rPr lang="en-US" sz="1800" dirty="0" smtClean="0"/>
              <a:t>networking, creating demand to be a part of </a:t>
            </a:r>
            <a:r>
              <a:rPr lang="en-US" sz="1800" dirty="0"/>
              <a:t>the Growth Hub </a:t>
            </a:r>
            <a:r>
              <a:rPr lang="en-US" sz="1800" dirty="0" smtClean="0"/>
              <a:t>community.</a:t>
            </a:r>
            <a:endParaRPr lang="en-US" sz="1800" dirty="0"/>
          </a:p>
          <a:p>
            <a:pPr lvl="0" algn="just"/>
            <a:endParaRPr lang="en-US" sz="1800" dirty="0" smtClean="0"/>
          </a:p>
          <a:p>
            <a:pPr lvl="0" algn="just"/>
            <a:r>
              <a:rPr lang="en-US" sz="1800" dirty="0" smtClean="0"/>
              <a:t>Create </a:t>
            </a:r>
            <a:r>
              <a:rPr lang="en-US" sz="1800" dirty="0"/>
              <a:t>a template for other </a:t>
            </a:r>
            <a:r>
              <a:rPr lang="en-US" sz="1800" dirty="0" smtClean="0"/>
              <a:t>Growth </a:t>
            </a:r>
            <a:r>
              <a:rPr lang="en-US" sz="1800" dirty="0"/>
              <a:t>H</a:t>
            </a:r>
            <a:r>
              <a:rPr lang="en-US" sz="1800" dirty="0" smtClean="0"/>
              <a:t>ubs</a:t>
            </a:r>
            <a:r>
              <a:rPr lang="en-US" sz="1800" dirty="0"/>
              <a:t>, nationally, to </a:t>
            </a:r>
            <a:r>
              <a:rPr lang="en-US" sz="1800" dirty="0" smtClean="0"/>
              <a:t>white-label and to expand the breadth of the Business Directory.</a:t>
            </a:r>
            <a:endParaRPr lang="en-US" sz="1800" dirty="0"/>
          </a:p>
          <a:p>
            <a:pPr algn="just"/>
            <a:endParaRPr lang="en-US" sz="2800"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457200" y="274638"/>
            <a:ext cx="8229600" cy="1143000"/>
          </a:xfrm>
        </p:spPr>
        <p:txBody>
          <a:bodyPr/>
          <a:lstStyle/>
          <a:p>
            <a:pPr algn="l"/>
            <a:r>
              <a:rPr lang="en-GB" dirty="0" smtClean="0"/>
              <a:t>Core Benefits for the Growth Hub</a:t>
            </a:r>
            <a:endParaRPr lang="en-US" dirty="0"/>
          </a:p>
        </p:txBody>
      </p:sp>
    </p:spTree>
    <p:extLst>
      <p:ext uri="{BB962C8B-B14F-4D97-AF65-F5344CB8AC3E}">
        <p14:creationId xmlns:p14="http://schemas.microsoft.com/office/powerpoint/2010/main" val="95059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96952"/>
            <a:ext cx="8229600" cy="1143000"/>
          </a:xfrm>
        </p:spPr>
        <p:txBody>
          <a:bodyPr>
            <a:noAutofit/>
          </a:bodyPr>
          <a:lstStyle/>
          <a:p>
            <a:r>
              <a:rPr lang="en-GB" sz="3200" i="1" dirty="0" smtClean="0"/>
              <a:t>"</a:t>
            </a:r>
            <a:r>
              <a:rPr lang="en-GB" sz="3200" i="1" dirty="0"/>
              <a:t>People will be much more likely to reach for their phones to facilitate physical / digital interactions to enhance or extend experiences through mobile. </a:t>
            </a:r>
            <a:r>
              <a:rPr lang="en-GB" sz="3200" i="1" dirty="0" smtClean="0"/>
              <a:t/>
            </a:r>
            <a:br>
              <a:rPr lang="en-GB" sz="3200" i="1" dirty="0" smtClean="0"/>
            </a:br>
            <a:r>
              <a:rPr lang="en-GB" sz="1800" i="1" dirty="0">
                <a:solidFill>
                  <a:schemeClr val="bg1">
                    <a:lumMod val="50000"/>
                  </a:schemeClr>
                </a:solidFill>
              </a:rPr>
              <a:t/>
            </a:r>
            <a:br>
              <a:rPr lang="en-GB" sz="1800" i="1" dirty="0">
                <a:solidFill>
                  <a:schemeClr val="bg1">
                    <a:lumMod val="50000"/>
                  </a:schemeClr>
                </a:solidFill>
              </a:rPr>
            </a:br>
            <a:r>
              <a:rPr lang="en-GB" sz="1800" i="1" dirty="0">
                <a:solidFill>
                  <a:schemeClr val="bg1">
                    <a:lumMod val="50000"/>
                  </a:schemeClr>
                </a:solidFill>
              </a:rPr>
              <a:t>Tom Grinstead (The Guardian</a:t>
            </a:r>
            <a:r>
              <a:rPr lang="en-GB" sz="1800" i="1" dirty="0" smtClean="0">
                <a:solidFill>
                  <a:schemeClr val="bg1">
                    <a:lumMod val="50000"/>
                  </a:schemeClr>
                </a:solidFill>
              </a:rPr>
              <a:t>)…and again!</a:t>
            </a:r>
            <a:br>
              <a:rPr lang="en-GB" sz="1800" i="1" dirty="0" smtClean="0">
                <a:solidFill>
                  <a:schemeClr val="bg1">
                    <a:lumMod val="50000"/>
                  </a:schemeClr>
                </a:solidFill>
              </a:rPr>
            </a:br>
            <a:r>
              <a:rPr lang="en-GB" sz="1800" i="1" dirty="0" smtClean="0">
                <a:solidFill>
                  <a:schemeClr val="bg1">
                    <a:lumMod val="50000"/>
                  </a:schemeClr>
                </a:solidFill>
              </a:rPr>
              <a:t>This chap has a way with words!</a:t>
            </a:r>
            <a:r>
              <a:rPr lang="en-GB" sz="3200" i="1" dirty="0"/>
              <a:t/>
            </a:r>
            <a:br>
              <a:rPr lang="en-GB" sz="3200" i="1" dirty="0"/>
            </a:br>
            <a:endParaRPr lang="en-US" sz="3200" i="1" dirty="0"/>
          </a:p>
        </p:txBody>
      </p:sp>
      <p:pic>
        <p:nvPicPr>
          <p:cNvPr id="4" name="Picture 2" descr="C:\Users\s5752492\Desktop\the-growth-hub-gloucestershire-logo-300x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094" y="116632"/>
            <a:ext cx="1705857" cy="3923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5752492\Desktop\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321" y="6420831"/>
            <a:ext cx="1491630" cy="370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4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6678</TotalTime>
  <Words>689</Words>
  <Application>Microsoft Office PowerPoint</Application>
  <PresentationFormat>On-screen Show (4:3)</PresentationFormat>
  <Paragraphs>112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Libre Franklin Light</vt:lpstr>
      <vt:lpstr>Office Theme</vt:lpstr>
      <vt:lpstr>Smartphone App</vt:lpstr>
      <vt:lpstr>Contents</vt:lpstr>
      <vt:lpstr>"To not be mobile in the digital world is fast becoming simply, to not be."   Tom Grinstead (The Guardian)</vt:lpstr>
      <vt:lpstr>Environmental context - Ecosystem</vt:lpstr>
      <vt:lpstr>PowerPoint Presentation</vt:lpstr>
      <vt:lpstr>Why should there be an App?</vt:lpstr>
      <vt:lpstr>Growth Plan in my pocket</vt:lpstr>
      <vt:lpstr>Core Benefits for the Growth Hub</vt:lpstr>
      <vt:lpstr>"People will be much more likely to reach for their phones to facilitate physical / digital interactions to enhance or extend experiences through mobile.   Tom Grinstead (The Guardian)…and again! This chap has a way with words! </vt:lpstr>
      <vt:lpstr>PowerPoint Presentation</vt:lpstr>
      <vt:lpstr>Enhancing experiences</vt:lpstr>
      <vt:lpstr>Enhancing experiences</vt:lpstr>
      <vt:lpstr>Development &amp; Maintenance Costs</vt:lpstr>
      <vt:lpstr>Foundations for the future</vt:lpstr>
      <vt:lpstr>Business Directory</vt:lpstr>
    </vt:vector>
  </TitlesOfParts>
  <Company>University of Gloucestershire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Infrastructure Project</dc:title>
  <dc:creator>BROWN, James</dc:creator>
  <cp:lastModifiedBy>STACEY, Lynn</cp:lastModifiedBy>
  <cp:revision>40</cp:revision>
  <dcterms:created xsi:type="dcterms:W3CDTF">2016-09-22T08:28:41Z</dcterms:created>
  <dcterms:modified xsi:type="dcterms:W3CDTF">2017-04-11T14:57:39Z</dcterms:modified>
</cp:coreProperties>
</file>