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2" r:id="rId3"/>
  </p:sldMasterIdLst>
  <p:notesMasterIdLst>
    <p:notesMasterId r:id="rId16"/>
  </p:notesMasterIdLst>
  <p:handoutMasterIdLst>
    <p:handoutMasterId r:id="rId17"/>
  </p:handoutMasterIdLst>
  <p:sldIdLst>
    <p:sldId id="256" r:id="rId4"/>
    <p:sldId id="276" r:id="rId5"/>
    <p:sldId id="281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284" r:id="rId14"/>
    <p:sldId id="285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LL, Kate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A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4660"/>
  </p:normalViewPr>
  <p:slideViewPr>
    <p:cSldViewPr>
      <p:cViewPr varScale="1">
        <p:scale>
          <a:sx n="83" d="100"/>
          <a:sy n="83" d="100"/>
        </p:scale>
        <p:origin x="1421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20T14:24:11.331" idx="1">
    <p:pos x="1873" y="1280"/>
    <p:text>need to add in IP 3C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5E652-A05A-45C5-8E0A-E8DBC1A2A226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65AC6-707D-44A6-9F1D-E420AD999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742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26BB5-66B9-4DD6-9D4D-A2EFFC2480C1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48F16-7DC4-4FB2-8F45-FF7720178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28301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Kate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8F16-7DC4-4FB2-8F45-FF772017843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599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Sian &amp; Kate</a:t>
            </a:r>
          </a:p>
          <a:p>
            <a:r>
              <a:rPr lang="en-GB" dirty="0" smtClean="0"/>
              <a:t>Match funding</a:t>
            </a:r>
            <a:r>
              <a:rPr lang="en-GB" baseline="0" dirty="0" smtClean="0"/>
              <a:t> – 50%, SME contributions/ income generation (e.g. vouchers)</a:t>
            </a:r>
          </a:p>
          <a:p>
            <a:r>
              <a:rPr lang="en-GB" baseline="0" dirty="0" smtClean="0"/>
              <a:t>Outputs - be realistic especially considering SME focus</a:t>
            </a:r>
          </a:p>
          <a:p>
            <a:r>
              <a:rPr lang="en-GB" baseline="0" dirty="0" smtClean="0"/>
              <a:t>Deliverability – three years</a:t>
            </a:r>
          </a:p>
          <a:p>
            <a:r>
              <a:rPr lang="en-GB" baseline="0" dirty="0" smtClean="0"/>
              <a:t>Procurement &amp; publicity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25FFA-99F4-41F1-8241-52E957E557F6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815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Kate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8F16-7DC4-4FB2-8F45-FF772017843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64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Kate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8F16-7DC4-4FB2-8F45-FF772017843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51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Kate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8F16-7DC4-4FB2-8F45-FF772017843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344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Kate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8F16-7DC4-4FB2-8F45-FF772017843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30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Kate</a:t>
            </a:r>
          </a:p>
          <a:p>
            <a:r>
              <a:rPr lang="en-GB" dirty="0" smtClean="0"/>
              <a:t>Refer</a:t>
            </a:r>
            <a:r>
              <a:rPr lang="en-GB" baseline="0" dirty="0" smtClean="0"/>
              <a:t> to barriers within the call doc:</a:t>
            </a: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ptimal levels of foreign direct investment will not be delivered in Gloucestershire if the following barriers cannot be alleviated: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Gloucestershire’s attributes as a place to invest are not being sufficiently promoted;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Inward investment to the county is dealt with reactively;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little capacity within Gloucestershire to handle new inward investment enquiries;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Potential investors do not have access to the right information, contacts or networks and do not understand the regulatory and legal framework;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little coordinated engagement with, or interaction between, existing non-UK owned businesses in Gloucestershire.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8F16-7DC4-4FB2-8F45-FF772017843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760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Kate</a:t>
            </a:r>
          </a:p>
          <a:p>
            <a:r>
              <a:rPr lang="en-GB" dirty="0" smtClean="0"/>
              <a:t>National – DIT activity</a:t>
            </a:r>
          </a:p>
          <a:p>
            <a:r>
              <a:rPr lang="en-GB" dirty="0" smtClean="0"/>
              <a:t>Regional – joint working with other LEPs e.g. aerospace</a:t>
            </a:r>
            <a:r>
              <a:rPr lang="en-GB" baseline="0" dirty="0" smtClean="0"/>
              <a:t> collaboration with West of England and Somerset. </a:t>
            </a:r>
          </a:p>
          <a:p>
            <a:r>
              <a:rPr lang="en-GB" baseline="0" dirty="0" smtClean="0"/>
              <a:t>Other business support activity – links with export, growth hub, other ERDF funded programmes – SAGE/GAIN/ GRIP etc. links with EDO function at LEP, GCC, Districts.</a:t>
            </a:r>
          </a:p>
          <a:p>
            <a:r>
              <a:rPr lang="en-GB" sz="1600" dirty="0" smtClean="0"/>
              <a:t>Marketing campaign and resource development: Pulling together competent and credible information to create a competing and compelling offer for Gloucestershire;</a:t>
            </a:r>
            <a:r>
              <a:rPr lang="en-GB" sz="1600" baseline="0" dirty="0" smtClean="0"/>
              <a:t> </a:t>
            </a:r>
            <a:r>
              <a:rPr lang="en-GB" sz="1600" dirty="0" smtClean="0"/>
              <a:t>Creating the ‘sales’ message for the area; and</a:t>
            </a:r>
            <a:r>
              <a:rPr lang="en-GB" sz="1600" baseline="0" dirty="0" smtClean="0"/>
              <a:t> </a:t>
            </a:r>
            <a:r>
              <a:rPr lang="en-GB" sz="1600" dirty="0" smtClean="0"/>
              <a:t>Building up sector-specific case studies and stories.</a:t>
            </a:r>
          </a:p>
          <a:p>
            <a:r>
              <a:rPr lang="en-GB" sz="1600" dirty="0" smtClean="0"/>
              <a:t>Support &amp; incentives:</a:t>
            </a:r>
            <a:r>
              <a:rPr lang="en-GB" sz="1600" baseline="0" dirty="0" smtClean="0"/>
              <a:t> </a:t>
            </a:r>
            <a:r>
              <a:rPr lang="en-GB" sz="1600" dirty="0" smtClean="0"/>
              <a:t>Expert advice, signposting and referring;</a:t>
            </a:r>
            <a:r>
              <a:rPr lang="en-GB" sz="1600" baseline="0" dirty="0" smtClean="0"/>
              <a:t> </a:t>
            </a:r>
            <a:r>
              <a:rPr lang="en-GB" sz="1600" dirty="0" smtClean="0"/>
              <a:t>Development of collaborations with trade associations and inward missions;</a:t>
            </a:r>
            <a:r>
              <a:rPr lang="en-GB" sz="1600" baseline="0" dirty="0" smtClean="0"/>
              <a:t> </a:t>
            </a:r>
            <a:r>
              <a:rPr lang="en-GB" sz="1600" dirty="0" smtClean="0"/>
              <a:t>Promoting key development sites recently unlocked by Growth Deal support.</a:t>
            </a:r>
            <a:r>
              <a:rPr lang="en-GB" sz="1600" baseline="0" dirty="0" smtClean="0"/>
              <a:t> Innovative approach – bring forward you ideas, Local Planning Orders, reduced business rates, soft landing incentives etc.</a:t>
            </a:r>
            <a:endParaRPr lang="en-GB" sz="1600" dirty="0" smtClean="0"/>
          </a:p>
          <a:p>
            <a:r>
              <a:rPr lang="en-GB" sz="1600" dirty="0" smtClean="0"/>
              <a:t>SME involvement</a:t>
            </a:r>
            <a:r>
              <a:rPr lang="en-GB" sz="1600" baseline="0" dirty="0" smtClean="0"/>
              <a:t> –</a:t>
            </a:r>
            <a:r>
              <a:rPr lang="en-GB" sz="1600" dirty="0" smtClean="0"/>
              <a:t>focus on attracting</a:t>
            </a:r>
            <a:r>
              <a:rPr lang="en-GB" sz="1600" baseline="0" dirty="0" smtClean="0"/>
              <a:t> new SMES, e</a:t>
            </a:r>
            <a:r>
              <a:rPr lang="en-GB" sz="1600" dirty="0" smtClean="0"/>
              <a:t>ncouraging foreign-owned small and medium sized enterprises to relocate to Gloucestershire and become part of a key supply chain;</a:t>
            </a:r>
            <a:r>
              <a:rPr lang="en-GB" sz="1600" baseline="0" dirty="0" smtClean="0"/>
              <a:t> </a:t>
            </a:r>
            <a:r>
              <a:rPr lang="en-GB" sz="1600" dirty="0" smtClean="0"/>
              <a:t>Brokering relationships between foreign-owned companies and Gloucestershire-based small and medium sized enterprises.</a:t>
            </a:r>
          </a:p>
          <a:p>
            <a:r>
              <a:rPr lang="en-GB" sz="1600" dirty="0" smtClean="0"/>
              <a:t>Displacement – outside of EU/UK</a:t>
            </a:r>
          </a:p>
          <a:p>
            <a:endParaRPr lang="en-GB" sz="1600" dirty="0" smtClean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8F16-7DC4-4FB2-8F45-FF772017843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430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Sian</a:t>
            </a:r>
          </a:p>
        </p:txBody>
      </p:sp>
      <p:sp>
        <p:nvSpPr>
          <p:cNvPr id="512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801" indent="-285693">
              <a:defRPr>
                <a:solidFill>
                  <a:schemeClr val="tx1"/>
                </a:solidFill>
                <a:latin typeface="Arial" charset="0"/>
              </a:defRPr>
            </a:lvl2pPr>
            <a:lvl3pPr marL="1142771" indent="-228554">
              <a:defRPr>
                <a:solidFill>
                  <a:schemeClr val="tx1"/>
                </a:solidFill>
                <a:latin typeface="Arial" charset="0"/>
              </a:defRPr>
            </a:lvl3pPr>
            <a:lvl4pPr marL="1599880" indent="-228554">
              <a:defRPr>
                <a:solidFill>
                  <a:schemeClr val="tx1"/>
                </a:solidFill>
                <a:latin typeface="Arial" charset="0"/>
              </a:defRPr>
            </a:lvl4pPr>
            <a:lvl5pPr marL="2056989" indent="-228554">
              <a:defRPr>
                <a:solidFill>
                  <a:schemeClr val="tx1"/>
                </a:solidFill>
                <a:latin typeface="Arial" charset="0"/>
              </a:defRPr>
            </a:lvl5pPr>
            <a:lvl6pPr marL="2514097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06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14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23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801" indent="-285693">
              <a:defRPr>
                <a:solidFill>
                  <a:schemeClr val="tx1"/>
                </a:solidFill>
                <a:latin typeface="Arial" charset="0"/>
              </a:defRPr>
            </a:lvl2pPr>
            <a:lvl3pPr marL="1142771" indent="-228554">
              <a:defRPr>
                <a:solidFill>
                  <a:schemeClr val="tx1"/>
                </a:solidFill>
                <a:latin typeface="Arial" charset="0"/>
              </a:defRPr>
            </a:lvl3pPr>
            <a:lvl4pPr marL="1599880" indent="-228554">
              <a:defRPr>
                <a:solidFill>
                  <a:schemeClr val="tx1"/>
                </a:solidFill>
                <a:latin typeface="Arial" charset="0"/>
              </a:defRPr>
            </a:lvl4pPr>
            <a:lvl5pPr marL="2056989" indent="-228554">
              <a:defRPr>
                <a:solidFill>
                  <a:schemeClr val="tx1"/>
                </a:solidFill>
                <a:latin typeface="Arial" charset="0"/>
              </a:defRPr>
            </a:lvl5pPr>
            <a:lvl6pPr marL="2514097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06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14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23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801" indent="-285693">
              <a:defRPr>
                <a:solidFill>
                  <a:schemeClr val="tx1"/>
                </a:solidFill>
                <a:latin typeface="Arial" charset="0"/>
              </a:defRPr>
            </a:lvl2pPr>
            <a:lvl3pPr marL="1142771" indent="-228554">
              <a:defRPr>
                <a:solidFill>
                  <a:schemeClr val="tx1"/>
                </a:solidFill>
                <a:latin typeface="Arial" charset="0"/>
              </a:defRPr>
            </a:lvl3pPr>
            <a:lvl4pPr marL="1599880" indent="-228554">
              <a:defRPr>
                <a:solidFill>
                  <a:schemeClr val="tx1"/>
                </a:solidFill>
                <a:latin typeface="Arial" charset="0"/>
              </a:defRPr>
            </a:lvl4pPr>
            <a:lvl5pPr marL="2056989" indent="-228554">
              <a:defRPr>
                <a:solidFill>
                  <a:schemeClr val="tx1"/>
                </a:solidFill>
                <a:latin typeface="Arial" charset="0"/>
              </a:defRPr>
            </a:lvl5pPr>
            <a:lvl6pPr marL="2514097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06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14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23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66FADC3-0D49-4462-B3A2-0C0658FAC234}" type="slidenum">
              <a:rPr lang="en-GB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Sian</a:t>
            </a:r>
          </a:p>
          <a:p>
            <a:r>
              <a:rPr lang="en-GB" dirty="0" smtClean="0"/>
              <a:t>Claims – retrospective</a:t>
            </a:r>
            <a:r>
              <a:rPr lang="en-GB" baseline="0" dirty="0" smtClean="0"/>
              <a:t> payments on a quarterly basis. Audits, output evidence, document retention – guidance on audit &amp; management &amp; control requirements.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25FFA-99F4-41F1-8241-52E957E557F6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071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Sian</a:t>
            </a:r>
          </a:p>
        </p:txBody>
      </p:sp>
      <p:sp>
        <p:nvSpPr>
          <p:cNvPr id="512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801" indent="-285693">
              <a:defRPr>
                <a:solidFill>
                  <a:schemeClr val="tx1"/>
                </a:solidFill>
                <a:latin typeface="Arial" charset="0"/>
              </a:defRPr>
            </a:lvl2pPr>
            <a:lvl3pPr marL="1142771" indent="-228554">
              <a:defRPr>
                <a:solidFill>
                  <a:schemeClr val="tx1"/>
                </a:solidFill>
                <a:latin typeface="Arial" charset="0"/>
              </a:defRPr>
            </a:lvl3pPr>
            <a:lvl4pPr marL="1599880" indent="-228554">
              <a:defRPr>
                <a:solidFill>
                  <a:schemeClr val="tx1"/>
                </a:solidFill>
                <a:latin typeface="Arial" charset="0"/>
              </a:defRPr>
            </a:lvl4pPr>
            <a:lvl5pPr marL="2056989" indent="-228554">
              <a:defRPr>
                <a:solidFill>
                  <a:schemeClr val="tx1"/>
                </a:solidFill>
                <a:latin typeface="Arial" charset="0"/>
              </a:defRPr>
            </a:lvl5pPr>
            <a:lvl6pPr marL="2514097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06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14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23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801" indent="-285693">
              <a:defRPr>
                <a:solidFill>
                  <a:schemeClr val="tx1"/>
                </a:solidFill>
                <a:latin typeface="Arial" charset="0"/>
              </a:defRPr>
            </a:lvl2pPr>
            <a:lvl3pPr marL="1142771" indent="-228554">
              <a:defRPr>
                <a:solidFill>
                  <a:schemeClr val="tx1"/>
                </a:solidFill>
                <a:latin typeface="Arial" charset="0"/>
              </a:defRPr>
            </a:lvl3pPr>
            <a:lvl4pPr marL="1599880" indent="-228554">
              <a:defRPr>
                <a:solidFill>
                  <a:schemeClr val="tx1"/>
                </a:solidFill>
                <a:latin typeface="Arial" charset="0"/>
              </a:defRPr>
            </a:lvl4pPr>
            <a:lvl5pPr marL="2056989" indent="-228554">
              <a:defRPr>
                <a:solidFill>
                  <a:schemeClr val="tx1"/>
                </a:solidFill>
                <a:latin typeface="Arial" charset="0"/>
              </a:defRPr>
            </a:lvl5pPr>
            <a:lvl6pPr marL="2514097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06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14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23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801" indent="-285693">
              <a:defRPr>
                <a:solidFill>
                  <a:schemeClr val="tx1"/>
                </a:solidFill>
                <a:latin typeface="Arial" charset="0"/>
              </a:defRPr>
            </a:lvl2pPr>
            <a:lvl3pPr marL="1142771" indent="-228554">
              <a:defRPr>
                <a:solidFill>
                  <a:schemeClr val="tx1"/>
                </a:solidFill>
                <a:latin typeface="Arial" charset="0"/>
              </a:defRPr>
            </a:lvl3pPr>
            <a:lvl4pPr marL="1599880" indent="-228554">
              <a:defRPr>
                <a:solidFill>
                  <a:schemeClr val="tx1"/>
                </a:solidFill>
                <a:latin typeface="Arial" charset="0"/>
              </a:defRPr>
            </a:lvl4pPr>
            <a:lvl5pPr marL="2056989" indent="-228554">
              <a:defRPr>
                <a:solidFill>
                  <a:schemeClr val="tx1"/>
                </a:solidFill>
                <a:latin typeface="Arial" charset="0"/>
              </a:defRPr>
            </a:lvl5pPr>
            <a:lvl6pPr marL="2514097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06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14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23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66FADC3-0D49-4462-B3A2-0C0658FAC234}" type="slidenum">
              <a:rPr lang="en-GB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Sian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25FFA-99F4-41F1-8241-52E957E557F6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071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835D-3248-4542-A381-EF10B922CFE2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CB85-B96F-461C-9B04-10A1034588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08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835D-3248-4542-A381-EF10B922CFE2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CB85-B96F-461C-9B04-10A1034588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21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835D-3248-4542-A381-EF10B922CFE2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CB85-B96F-461C-9B04-10A1034588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350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5452" y="605581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2954">
                <a:ln>
                  <a:noFill/>
                </a:ln>
                <a:solidFill>
                  <a:srgbClr val="435363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6058" y="1524426"/>
            <a:ext cx="7946780" cy="41179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31">
                <a:ln>
                  <a:noFill/>
                </a:ln>
                <a:solidFill>
                  <a:srgbClr val="435363"/>
                </a:solidFill>
              </a:defRPr>
            </a:lvl1pPr>
          </a:lstStyle>
          <a:p>
            <a:pPr lvl="0"/>
            <a:r>
              <a:rPr lang="en-GB" dirty="0" smtClean="0"/>
              <a:t>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43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5452" y="605581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2954">
                <a:ln>
                  <a:noFill/>
                </a:ln>
                <a:solidFill>
                  <a:srgbClr val="435363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6058" y="1524426"/>
            <a:ext cx="7946780" cy="4117975"/>
          </a:xfrm>
          <a:prstGeom prst="rect">
            <a:avLst/>
          </a:prstGeom>
        </p:spPr>
        <p:txBody>
          <a:bodyPr vert="horz"/>
          <a:lstStyle>
            <a:lvl1pPr marL="316531" indent="-316531">
              <a:buClr>
                <a:srgbClr val="187EBD"/>
              </a:buClr>
              <a:buFont typeface="Lucida Grande"/>
              <a:buChar char="◼"/>
              <a:defRPr sz="2031" baseline="0">
                <a:ln>
                  <a:noFill/>
                </a:ln>
                <a:solidFill>
                  <a:srgbClr val="435363"/>
                </a:solidFill>
              </a:defRPr>
            </a:lvl1pPr>
          </a:lstStyle>
          <a:p>
            <a:pPr lvl="0"/>
            <a:r>
              <a:rPr lang="en-GB" dirty="0" smtClean="0"/>
              <a:t>Text goes here</a:t>
            </a:r>
          </a:p>
          <a:p>
            <a:pPr lvl="0"/>
            <a:r>
              <a:rPr lang="en-GB" dirty="0" smtClean="0"/>
              <a:t>Text goes here</a:t>
            </a:r>
          </a:p>
          <a:p>
            <a:pPr lvl="0"/>
            <a:r>
              <a:rPr lang="en-GB" dirty="0" smtClean="0"/>
              <a:t>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99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835D-3248-4542-A381-EF10B922CFE2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CB85-B96F-461C-9B04-10A1034588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15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835D-3248-4542-A381-EF10B922CFE2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CB85-B96F-461C-9B04-10A1034588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9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835D-3248-4542-A381-EF10B922CFE2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CB85-B96F-461C-9B04-10A1034588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79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835D-3248-4542-A381-EF10B922CFE2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CB85-B96F-461C-9B04-10A1034588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74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835D-3248-4542-A381-EF10B922CFE2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CB85-B96F-461C-9B04-10A1034588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67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835D-3248-4542-A381-EF10B922CFE2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CB85-B96F-461C-9B04-10A1034588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0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835D-3248-4542-A381-EF10B922CFE2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CB85-B96F-461C-9B04-10A1034588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835D-3248-4542-A381-EF10B922CFE2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CB85-B96F-461C-9B04-10A1034588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11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heme" Target="../theme/them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10" Type="http://schemas.openxmlformats.org/officeDocument/2006/relationships/image" Target="../media/image7.emf"/><Relationship Id="rId4" Type="http://schemas.openxmlformats.org/officeDocument/2006/relationships/image" Target="../media/image1.emf"/><Relationship Id="rId9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5835D-3248-4542-A381-EF10B922CFE2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BCB85-B96F-461C-9B04-10A1034588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4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417" y="6116603"/>
            <a:ext cx="6878584" cy="4441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116603"/>
            <a:ext cx="273678" cy="4441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17" y="6116603"/>
            <a:ext cx="1776492" cy="4441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alphaModFix amt="10000"/>
          </a:blip>
          <a:stretch>
            <a:fillRect/>
          </a:stretch>
        </p:blipFill>
        <p:spPr>
          <a:xfrm>
            <a:off x="3202190" y="1805461"/>
            <a:ext cx="5304600" cy="3707117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2923282" y="6190037"/>
            <a:ext cx="3145033" cy="479111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8" dirty="0" smtClean="0">
                <a:solidFill>
                  <a:schemeClr val="bg1"/>
                </a:solidFill>
              </a:rPr>
              <a:t>Brought to you by</a:t>
            </a:r>
            <a:endParaRPr lang="en-US" sz="1108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04105" y="6190305"/>
            <a:ext cx="276126" cy="2991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79676" y="6189770"/>
            <a:ext cx="1198685" cy="2996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307256" y="6113242"/>
            <a:ext cx="1263180" cy="4561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570435" y="6166746"/>
            <a:ext cx="1202267" cy="33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1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iming>
    <p:tnLst>
      <p:par>
        <p:cTn id="1" dur="indefinite" restart="never" nodeType="tmRoot"/>
      </p:par>
    </p:tnLst>
  </p:timing>
  <p:txStyles>
    <p:titleStyle>
      <a:lvl1pPr algn="ctr" defTabSz="422041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422041" rtl="0" eaLnBrk="1" latinLnBrk="0" hangingPunct="1">
        <a:spcBef>
          <a:spcPct val="20000"/>
        </a:spcBef>
        <a:buFont typeface="Arial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422041" rtl="0" eaLnBrk="1" latinLnBrk="0" hangingPunct="1">
        <a:spcBef>
          <a:spcPct val="20000"/>
        </a:spcBef>
        <a:buFont typeface="Arial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422041" rtl="0" eaLnBrk="1" latinLnBrk="0" hangingPunct="1">
        <a:spcBef>
          <a:spcPct val="20000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422041" rtl="0" eaLnBrk="1" latinLnBrk="0" hangingPunct="1">
        <a:spcBef>
          <a:spcPct val="20000"/>
        </a:spcBef>
        <a:buFont typeface="Arial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422041" rtl="0" eaLnBrk="1" latinLnBrk="0" hangingPunct="1">
        <a:spcBef>
          <a:spcPct val="20000"/>
        </a:spcBef>
        <a:buFont typeface="Arial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hyperlink" Target="mailto:Kate.hull@gfirstlep.com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924944"/>
            <a:ext cx="7772400" cy="1470025"/>
          </a:xfrm>
        </p:spPr>
        <p:txBody>
          <a:bodyPr>
            <a:noAutofit/>
          </a:bodyPr>
          <a:lstStyle/>
          <a:p>
            <a:r>
              <a:rPr lang="en-GB" sz="2800" dirty="0" smtClean="0"/>
              <a:t>Priority Access 3: Enhancing the Competitiveness of SMEs</a:t>
            </a:r>
            <a:br>
              <a:rPr lang="en-GB" sz="2800" dirty="0" smtClean="0"/>
            </a:br>
            <a:r>
              <a:rPr lang="en-GB" sz="2800" dirty="0"/>
              <a:t>I</a:t>
            </a:r>
            <a:r>
              <a:rPr lang="en-GB" sz="2800" dirty="0" smtClean="0"/>
              <a:t>nward (</a:t>
            </a:r>
            <a:r>
              <a:rPr lang="en-GB" sz="2800" dirty="0"/>
              <a:t>F</a:t>
            </a:r>
            <a:r>
              <a:rPr lang="en-GB" sz="2800" dirty="0" smtClean="0"/>
              <a:t>oreign Direct</a:t>
            </a:r>
            <a:r>
              <a:rPr lang="en-GB" sz="2800" dirty="0"/>
              <a:t>) </a:t>
            </a:r>
            <a:r>
              <a:rPr lang="en-GB" sz="2800" dirty="0" smtClean="0"/>
              <a:t>Investment </a:t>
            </a:r>
            <a:r>
              <a:rPr lang="en-GB" dirty="0"/>
              <a:t>	</a:t>
            </a:r>
            <a:br>
              <a:rPr lang="en-GB" dirty="0"/>
            </a:b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59" y="188640"/>
            <a:ext cx="6893481" cy="25933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" y="5549181"/>
            <a:ext cx="8975281" cy="128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808" y="4941168"/>
            <a:ext cx="3568552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67744" y="879103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Tips for a strong application</a:t>
            </a:r>
            <a:endParaRPr lang="en-GB" sz="28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671" y="6093296"/>
            <a:ext cx="27908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3435"/>
            <a:ext cx="8424936" cy="4945335"/>
          </a:xfrm>
        </p:spPr>
        <p:txBody>
          <a:bodyPr>
            <a:normAutofit fontScale="47500" lnSpcReduction="20000"/>
          </a:bodyPr>
          <a:lstStyle/>
          <a:p>
            <a:pPr marL="171450" lvl="1" indent="-171450" defTabSz="711200">
              <a:lnSpc>
                <a:spcPct val="90000"/>
              </a:lnSpc>
              <a:spcAft>
                <a:spcPct val="20000"/>
              </a:spcAft>
              <a:buClr>
                <a:schemeClr val="accent5">
                  <a:lumMod val="75000"/>
                </a:schemeClr>
              </a:buClr>
              <a:buFontTx/>
              <a:buChar char="••"/>
            </a:pPr>
            <a:r>
              <a:rPr lang="en-GB" sz="3800" dirty="0">
                <a:latin typeface="Arial" panose="020B0604020202020204" pitchFamily="34" charset="0"/>
                <a:cs typeface="Arial" panose="020B0604020202020204" pitchFamily="34" charset="0"/>
              </a:rPr>
              <a:t>Address the </a:t>
            </a:r>
            <a:r>
              <a:rPr lang="en-GB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call; investment priorities, local need for activity, required outputs…</a:t>
            </a:r>
            <a:endParaRPr lang="en-GB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Char char="••"/>
            </a:pPr>
            <a:endParaRPr lang="en-GB" sz="3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Char char="••"/>
            </a:pPr>
            <a:r>
              <a:rPr lang="en-GB" sz="3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the difference between delivery, strategic </a:t>
            </a:r>
            <a:r>
              <a:rPr lang="en-GB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3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collaborative partners</a:t>
            </a:r>
            <a:endParaRPr lang="en-GB" sz="3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Char char="••"/>
            </a:pPr>
            <a:endParaRPr lang="en-GB" sz="3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Char char="••"/>
            </a:pPr>
            <a:r>
              <a:rPr lang="en-GB" sz="3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proposed activities are eligible 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Char char="••"/>
            </a:pPr>
            <a:endParaRPr lang="en-GB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Char char="••"/>
            </a:pPr>
            <a:r>
              <a:rPr lang="en-GB" sz="3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As ERDF is the fund of last resort, ensure you demonstrate additionality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Char char="••"/>
            </a:pPr>
            <a:endParaRPr lang="en-GB" sz="3800" kern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Char char="••"/>
            </a:pPr>
            <a:r>
              <a:rPr lang="en-GB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where your match funding is coming from and how it will work</a:t>
            </a:r>
            <a:endParaRPr lang="en-GB" sz="3800" kern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None/>
            </a:pPr>
            <a:endParaRPr lang="en-GB" sz="3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Char char="••"/>
            </a:pPr>
            <a:r>
              <a:rPr lang="en-GB" sz="3800" kern="1200" dirty="0">
                <a:latin typeface="Arial" panose="020B0604020202020204" pitchFamily="34" charset="0"/>
                <a:cs typeface="Arial" panose="020B0604020202020204" pitchFamily="34" charset="0"/>
              </a:rPr>
              <a:t>Be realistic about outputs and deliverability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Char char="••"/>
            </a:pPr>
            <a:endParaRPr lang="en-GB" sz="3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Char char="••"/>
            </a:pPr>
            <a:r>
              <a:rPr lang="en-GB" sz="3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indirect and direct </a:t>
            </a:r>
            <a:r>
              <a:rPr lang="en-GB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3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osts, and the 1720 </a:t>
            </a:r>
            <a:r>
              <a:rPr lang="en-GB" sz="3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3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implified </a:t>
            </a:r>
            <a:r>
              <a:rPr lang="en-GB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3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ost </a:t>
            </a:r>
            <a:r>
              <a:rPr lang="en-GB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3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ethodology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Char char="••"/>
            </a:pPr>
            <a:endParaRPr lang="en-GB" sz="3800" kern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Char char="••"/>
            </a:pPr>
            <a:r>
              <a:rPr lang="en-GB" sz="3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that procurement processes are EU compliant, not just UK compliant</a:t>
            </a:r>
            <a:endParaRPr lang="en-GB" sz="3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Char char="••"/>
            </a:pPr>
            <a:endParaRPr lang="en-GB" sz="3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Char char="••"/>
            </a:pPr>
            <a:r>
              <a:rPr lang="en-GB" sz="3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GBER (not just de </a:t>
            </a:r>
            <a:r>
              <a:rPr lang="en-GB" sz="3800" kern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minimus</a:t>
            </a:r>
            <a:r>
              <a:rPr lang="en-GB" sz="3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) when identifying state aid routes</a:t>
            </a:r>
            <a:endParaRPr lang="en-GB" sz="3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Char char="••"/>
            </a:pPr>
            <a:endParaRPr lang="en-GB" sz="3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5">
                  <a:lumMod val="75000"/>
                </a:schemeClr>
              </a:buClr>
              <a:buChar char="••"/>
            </a:pPr>
            <a:r>
              <a:rPr lang="en-GB" sz="3800" kern="1200" dirty="0">
                <a:latin typeface="Arial" panose="020B0604020202020204" pitchFamily="34" charset="0"/>
                <a:cs typeface="Arial" panose="020B0604020202020204" pitchFamily="34" charset="0"/>
              </a:rPr>
              <a:t>If invited to full </a:t>
            </a:r>
            <a:r>
              <a:rPr lang="en-GB" sz="3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application, </a:t>
            </a:r>
            <a:r>
              <a:rPr lang="en-GB" sz="3800" kern="1200" dirty="0">
                <a:latin typeface="Arial" panose="020B0604020202020204" pitchFamily="34" charset="0"/>
                <a:cs typeface="Arial" panose="020B0604020202020204" pitchFamily="34" charset="0"/>
              </a:rPr>
              <a:t>think granular </a:t>
            </a:r>
            <a:r>
              <a:rPr lang="en-GB" sz="3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detail…</a:t>
            </a:r>
            <a:endParaRPr lang="en-GB" sz="3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057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1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Key Points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452" y="4005064"/>
            <a:ext cx="6757548" cy="2900761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3050"/>
            <a:ext cx="2195736" cy="82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556792"/>
            <a:ext cx="73448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Detail in the call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Detail in the ESIF Strategy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Clear &amp; concise application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Don’t be scared by the regulations – just needs good planning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Utilise the Technical </a:t>
            </a:r>
            <a:r>
              <a:rPr lang="en-GB" dirty="0"/>
              <a:t>Assistance Support</a:t>
            </a:r>
            <a:r>
              <a:rPr lang="en-GB" dirty="0" smtClean="0"/>
              <a:t>: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	Kate </a:t>
            </a:r>
            <a:r>
              <a:rPr lang="en-GB" dirty="0"/>
              <a:t>Hull</a:t>
            </a:r>
          </a:p>
          <a:p>
            <a:pPr lvl="1"/>
            <a:r>
              <a:rPr lang="en-GB" dirty="0" smtClean="0"/>
              <a:t>	01242 </a:t>
            </a:r>
            <a:r>
              <a:rPr lang="en-GB" dirty="0"/>
              <a:t>715471</a:t>
            </a:r>
          </a:p>
          <a:p>
            <a:pPr lvl="1"/>
            <a:r>
              <a:rPr lang="en-GB" dirty="0" smtClean="0">
                <a:hlinkClick r:id="rId5"/>
              </a:rPr>
              <a:t>Kate.hull@gfirstlep.com</a:t>
            </a:r>
            <a:endParaRPr lang="en-GB" dirty="0"/>
          </a:p>
          <a:p>
            <a:pPr lvl="1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762" y="5455444"/>
            <a:ext cx="2670046" cy="59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452" y="4042010"/>
            <a:ext cx="6757548" cy="2900761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3050"/>
            <a:ext cx="2195736" cy="82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742561"/>
            <a:ext cx="7344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	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23528" y="3496927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ERDF Technical Assistance Project is supported by the 2014 to 2020 European Regional Development Fund Programme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62" y="5455444"/>
            <a:ext cx="2602257" cy="57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452" y="4005064"/>
            <a:ext cx="6757548" cy="2900761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3050"/>
            <a:ext cx="2195736" cy="82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556792"/>
            <a:ext cx="73448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Introductions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Purpose of event</a:t>
            </a:r>
          </a:p>
          <a:p>
            <a:pPr lvl="2"/>
            <a:r>
              <a:rPr lang="en-GB" dirty="0" smtClean="0"/>
              <a:t>Format:</a:t>
            </a:r>
          </a:p>
          <a:p>
            <a:pPr marL="1200150" lvl="2" indent="-285750">
              <a:buFontTx/>
              <a:buChar char="-"/>
            </a:pPr>
            <a:r>
              <a:rPr lang="en-GB" dirty="0" smtClean="0"/>
              <a:t>Strategic overview of European Structural &amp; Investment Fund (ESIF)  </a:t>
            </a:r>
          </a:p>
          <a:p>
            <a:pPr marL="1200150" lvl="2" indent="-285750">
              <a:buFontTx/>
              <a:buChar char="-"/>
            </a:pPr>
            <a:r>
              <a:rPr lang="en-GB" dirty="0"/>
              <a:t>Key detail outlined in the </a:t>
            </a:r>
            <a:r>
              <a:rPr lang="en-GB" dirty="0" smtClean="0"/>
              <a:t>Call</a:t>
            </a:r>
          </a:p>
          <a:p>
            <a:pPr marL="1200150" lvl="2" indent="-285750">
              <a:buFontTx/>
              <a:buChar char="-"/>
            </a:pPr>
            <a:r>
              <a:rPr lang="en-GB" dirty="0"/>
              <a:t>European Regional Development Fund (ERDF</a:t>
            </a:r>
            <a:r>
              <a:rPr lang="en-GB" dirty="0" smtClean="0"/>
              <a:t>) and</a:t>
            </a:r>
            <a:r>
              <a:rPr lang="en-GB" dirty="0"/>
              <a:t> h</a:t>
            </a:r>
            <a:r>
              <a:rPr lang="en-GB" dirty="0" smtClean="0"/>
              <a:t>ow to apply</a:t>
            </a:r>
          </a:p>
          <a:p>
            <a:pPr marL="1200150" lvl="2" indent="-285750">
              <a:buFontTx/>
              <a:buChar char="-"/>
            </a:pPr>
            <a:r>
              <a:rPr lang="en-GB" dirty="0" smtClean="0"/>
              <a:t>The outline application form – and things to consider</a:t>
            </a:r>
          </a:p>
          <a:p>
            <a:pPr lvl="2"/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Housekeeping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62" y="5455444"/>
            <a:ext cx="291972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3050"/>
            <a:ext cx="2195736" cy="82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556792"/>
            <a:ext cx="7344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"/>
            <a:ext cx="4690613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6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European Structural &amp; Investment Fund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452" y="4005064"/>
            <a:ext cx="6757548" cy="2900761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3050"/>
            <a:ext cx="2195736" cy="82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08520" y="1268760"/>
            <a:ext cx="7848872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GB" sz="1600" smtClean="0"/>
          </a:p>
          <a:p>
            <a:pPr lvl="1"/>
            <a:r>
              <a:rPr lang="en-GB" sz="1600" smtClean="0"/>
              <a:t>Thematic </a:t>
            </a:r>
            <a:r>
              <a:rPr lang="en-GB" sz="1600" dirty="0" smtClean="0"/>
              <a:t>Objective 3: </a:t>
            </a:r>
            <a:r>
              <a:rPr lang="en-GB" sz="1600" dirty="0"/>
              <a:t>Enhancing the Competitiveness of </a:t>
            </a:r>
            <a:r>
              <a:rPr lang="en-GB" sz="1600" dirty="0" smtClean="0"/>
              <a:t>SMEs</a:t>
            </a:r>
          </a:p>
          <a:p>
            <a:pPr lvl="1"/>
            <a:endParaRPr lang="en-GB" sz="1600" dirty="0"/>
          </a:p>
          <a:p>
            <a:pPr lvl="1"/>
            <a:r>
              <a:rPr lang="en-GB" sz="1600" dirty="0"/>
              <a:t>Foreign direct investment from outside the European Union is recognised as a key component to achieve smart, sustainable and inclusive growth. 	</a:t>
            </a:r>
          </a:p>
          <a:p>
            <a:pPr lvl="1"/>
            <a:endParaRPr lang="en-GB" sz="1600" dirty="0" smtClean="0"/>
          </a:p>
          <a:p>
            <a:pPr lvl="1"/>
            <a:r>
              <a:rPr lang="en-GB" sz="1600" dirty="0"/>
              <a:t>I</a:t>
            </a:r>
            <a:r>
              <a:rPr lang="en-GB" sz="1600" dirty="0" smtClean="0"/>
              <a:t>nward </a:t>
            </a:r>
            <a:r>
              <a:rPr lang="en-GB" sz="1600" dirty="0"/>
              <a:t>investment is outlined as a key element of the Growth Programme in the Gloucestershire Strategic Economic Plan and the Gloucestershire Local Enterprise Partnership European Structural and Investment Funds Strategy. 	</a:t>
            </a:r>
          </a:p>
          <a:p>
            <a:pPr lvl="1"/>
            <a:endParaRPr lang="en-GB" sz="1600" dirty="0" smtClean="0"/>
          </a:p>
          <a:p>
            <a:pPr lvl="1"/>
            <a:r>
              <a:rPr lang="en-GB" sz="1600" dirty="0" smtClean="0"/>
              <a:t>Currently </a:t>
            </a:r>
            <a:r>
              <a:rPr lang="en-GB" sz="1600" dirty="0"/>
              <a:t>0.8% of businesses in Gloucestershire are non-UK </a:t>
            </a:r>
            <a:r>
              <a:rPr lang="en-GB" sz="1600" dirty="0" smtClean="0"/>
              <a:t>owned</a:t>
            </a:r>
            <a:r>
              <a:rPr lang="en-GB" sz="1600" dirty="0"/>
              <a:t>.</a:t>
            </a:r>
            <a:r>
              <a:rPr lang="en-GB" sz="1600" dirty="0" smtClean="0"/>
              <a:t> </a:t>
            </a:r>
            <a:r>
              <a:rPr lang="en-GB" sz="1600" dirty="0"/>
              <a:t>The key priority is to attract new foreign investment into the </a:t>
            </a:r>
            <a:r>
              <a:rPr lang="en-GB" sz="1600" dirty="0" smtClean="0"/>
              <a:t>county.  </a:t>
            </a:r>
            <a:r>
              <a:rPr lang="en-GB" sz="1600" dirty="0"/>
              <a:t>However, activity that also provides support </a:t>
            </a:r>
            <a:r>
              <a:rPr lang="en-GB" sz="1600" dirty="0" smtClean="0"/>
              <a:t>to </a:t>
            </a:r>
            <a:r>
              <a:rPr lang="en-GB" sz="1600" dirty="0"/>
              <a:t>existing foreign owned businesses, facilitating growth and motivating business retention in Gloucestershire for the long term, is welcomed. </a:t>
            </a:r>
          </a:p>
          <a:p>
            <a:pPr lvl="1"/>
            <a:endParaRPr lang="en-GB" sz="1700" dirty="0"/>
          </a:p>
          <a:p>
            <a:pPr lvl="1"/>
            <a:endParaRPr lang="en-GB" sz="1700" dirty="0" smtClean="0"/>
          </a:p>
          <a:p>
            <a:endParaRPr lang="en-GB" sz="1700" dirty="0"/>
          </a:p>
          <a:p>
            <a:r>
              <a:rPr lang="en-GB" dirty="0"/>
              <a:t>	</a:t>
            </a:r>
          </a:p>
          <a:p>
            <a:pPr lvl="1"/>
            <a:r>
              <a:rPr lang="en-GB" dirty="0"/>
              <a:t>	</a:t>
            </a:r>
          </a:p>
          <a:p>
            <a:pPr lvl="1"/>
            <a:r>
              <a:rPr lang="en-GB" dirty="0"/>
              <a:t>	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62" y="5455444"/>
            <a:ext cx="291972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52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 </a:t>
            </a:r>
            <a:r>
              <a:rPr lang="en-GB" dirty="0" smtClean="0"/>
              <a:t>Detail </a:t>
            </a:r>
            <a:r>
              <a:rPr lang="en-GB" dirty="0"/>
              <a:t>I</a:t>
            </a:r>
            <a:r>
              <a:rPr lang="en-GB" dirty="0" smtClean="0"/>
              <a:t>n The </a:t>
            </a:r>
            <a:r>
              <a:rPr lang="en-GB" dirty="0"/>
              <a:t>Call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452" y="4005064"/>
            <a:ext cx="6757548" cy="2900761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3050"/>
            <a:ext cx="2195736" cy="82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926" y="980728"/>
            <a:ext cx="832549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£500,000 ERDF (£1M total budget)/ minimum application level £300,000 (£600,000)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T</a:t>
            </a:r>
            <a:r>
              <a:rPr lang="en-GB" sz="1600" dirty="0" smtClean="0"/>
              <a:t>arget </a:t>
            </a:r>
            <a:r>
              <a:rPr lang="en-GB" sz="1600" dirty="0"/>
              <a:t>small and medium sized enterprises </a:t>
            </a:r>
            <a:r>
              <a:rPr lang="en-GB" sz="1600" dirty="0" smtClean="0"/>
              <a:t>with a focus on the </a:t>
            </a:r>
            <a:r>
              <a:rPr lang="en-GB" sz="1600" dirty="0"/>
              <a:t>priority sectors </a:t>
            </a:r>
            <a:r>
              <a:rPr lang="en-GB" sz="1600" dirty="0" smtClean="0"/>
              <a:t>of </a:t>
            </a:r>
            <a:r>
              <a:rPr lang="en-GB" sz="1600" dirty="0"/>
              <a:t>advanced manufacturing and engineering (with a bias towards aerospace), agricultural technology, and cyber </a:t>
            </a:r>
            <a:r>
              <a:rPr lang="en-GB" sz="1600" dirty="0" smtClean="0"/>
              <a:t>security.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Build on </a:t>
            </a:r>
            <a:r>
              <a:rPr lang="en-GB" sz="1600" dirty="0"/>
              <a:t>and </a:t>
            </a:r>
            <a:r>
              <a:rPr lang="en-GB" sz="1600" dirty="0" smtClean="0"/>
              <a:t>add </a:t>
            </a:r>
            <a:r>
              <a:rPr lang="en-GB" sz="1600" dirty="0"/>
              <a:t>value </a:t>
            </a:r>
            <a:r>
              <a:rPr lang="en-GB" sz="1600" dirty="0" smtClean="0"/>
              <a:t>to regional &amp; national </a:t>
            </a:r>
            <a:r>
              <a:rPr lang="en-GB" sz="1600" dirty="0"/>
              <a:t>inward investment </a:t>
            </a:r>
            <a:r>
              <a:rPr lang="en-GB" sz="1600" dirty="0" smtClean="0"/>
              <a:t>activity.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A</a:t>
            </a:r>
            <a:r>
              <a:rPr lang="en-GB" sz="1600" dirty="0" smtClean="0"/>
              <a:t>ctivity shouldn't </a:t>
            </a:r>
            <a:r>
              <a:rPr lang="en-GB" sz="1600" dirty="0"/>
              <a:t>duplicate current business support activities available in </a:t>
            </a:r>
            <a:r>
              <a:rPr lang="en-GB" sz="1600" dirty="0" smtClean="0"/>
              <a:t>Gloucestershire.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lvl="0"/>
            <a:r>
              <a:rPr lang="en-GB" sz="1600" dirty="0" smtClean="0"/>
              <a:t>	Activities could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 </a:t>
            </a:r>
            <a:r>
              <a:rPr lang="en-GB" sz="1600" dirty="0"/>
              <a:t>resource development and marketing </a:t>
            </a:r>
            <a:r>
              <a:rPr lang="en-GB" sz="1600" dirty="0" smtClean="0"/>
              <a:t>campaign, </a:t>
            </a:r>
            <a:r>
              <a:rPr lang="en-GB" sz="1600" dirty="0"/>
              <a:t> </a:t>
            </a:r>
            <a:endParaRPr lang="en-GB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a creative package of support and </a:t>
            </a:r>
            <a:r>
              <a:rPr lang="en-GB" sz="1600" dirty="0" smtClean="0"/>
              <a:t>incentives,</a:t>
            </a:r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g</a:t>
            </a:r>
            <a:r>
              <a:rPr lang="en-GB" sz="1600" dirty="0" smtClean="0"/>
              <a:t>rowing </a:t>
            </a:r>
            <a:r>
              <a:rPr lang="en-GB" sz="1600" dirty="0"/>
              <a:t>and supporting Gloucestershire’s </a:t>
            </a:r>
            <a:r>
              <a:rPr lang="en-GB" sz="1600" dirty="0" smtClean="0"/>
              <a:t>small </a:t>
            </a:r>
            <a:r>
              <a:rPr lang="en-GB" sz="1600" dirty="0"/>
              <a:t>and medium sized </a:t>
            </a:r>
            <a:r>
              <a:rPr lang="en-GB" sz="1600" dirty="0" smtClean="0"/>
              <a:t>enterprises.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/>
              <a:t>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62" y="5455444"/>
            <a:ext cx="291972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468313" y="6165850"/>
            <a:ext cx="10810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000" dirty="0">
                <a:solidFill>
                  <a:schemeClr val="bg1"/>
                </a:solidFill>
              </a:rPr>
              <a:t>20XX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671" y="6093296"/>
            <a:ext cx="27908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8856" y="1868631"/>
            <a:ext cx="701952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European Regional Development Fund</a:t>
            </a:r>
          </a:p>
          <a:p>
            <a:pPr algn="ctr"/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application process</a:t>
            </a:r>
          </a:p>
          <a:p>
            <a:endParaRPr lang="en-GB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Axis 3, Investment Priorities 3c and 3d</a:t>
            </a:r>
          </a:p>
          <a:p>
            <a:endParaRPr lang="en-GB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tips for a strong application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057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46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281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•"/>
            </a:pPr>
            <a:r>
              <a:rPr lang="en-GB" altLang="en-US" sz="1800" b="1" kern="1200" dirty="0">
                <a:latin typeface="Arial" panose="020B0604020202020204" pitchFamily="34" charset="0"/>
                <a:cs typeface="Arial" panose="020B0604020202020204" pitchFamily="34" charset="0"/>
              </a:rPr>
              <a:t>Outline </a:t>
            </a:r>
            <a:r>
              <a:rPr lang="en-GB" altLang="en-US" sz="18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en-GB" altLang="en-US" sz="18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(closing date – </a:t>
            </a:r>
            <a:r>
              <a:rPr lang="en-GB" altLang="en-US" sz="18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altLang="en-US" sz="1800" baseline="30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altLang="en-US" sz="18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November 2017)</a:t>
            </a:r>
            <a:endParaRPr lang="en-GB" altLang="en-US" sz="1800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altLang="en-US" sz="18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  <a:r>
              <a:rPr lang="en-GB" alt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- ESIF Sub Committee - Managing Authority </a:t>
            </a:r>
            <a:r>
              <a:rPr lang="en-GB" altLang="en-US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</a:p>
          <a:p>
            <a:pPr marL="0" lvl="1" indent="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spcBef>
                <a:spcPct val="0"/>
              </a:spcBef>
              <a:spcAft>
                <a:spcPct val="20000"/>
              </a:spcAft>
              <a:buFontTx/>
              <a:buChar char="••"/>
            </a:pPr>
            <a:r>
              <a:rPr lang="en-GB" altLang="en-US" sz="1800" b="1" kern="1200" dirty="0">
                <a:latin typeface="Arial" panose="020B0604020202020204" pitchFamily="34" charset="0"/>
                <a:cs typeface="Arial" panose="020B0604020202020204" pitchFamily="34" charset="0"/>
              </a:rPr>
              <a:t>Full Application </a:t>
            </a:r>
            <a:r>
              <a:rPr lang="en-GB" altLang="en-US" sz="18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(approximately 6 weeks)</a:t>
            </a:r>
          </a:p>
          <a:p>
            <a:pPr marL="0" lvl="1" indent="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altLang="en-US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Meeting </a:t>
            </a:r>
            <a:r>
              <a:rPr lang="en-GB" alt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- Appraisal (iterative) - ESIF Sub Committee - Managing Authority decision 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GB" alt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GB" altLang="en-US" sz="1800" b="1" kern="1200" dirty="0">
                <a:latin typeface="Arial" panose="020B0604020202020204" pitchFamily="34" charset="0"/>
                <a:cs typeface="Arial" panose="020B0604020202020204" pitchFamily="34" charset="0"/>
              </a:rPr>
              <a:t>Grant Funding Agreement (GFA) </a:t>
            </a:r>
            <a:endParaRPr lang="en-GB" alt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altLang="en-US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pre-GFA </a:t>
            </a:r>
            <a:r>
              <a:rPr lang="en-GB" alt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conditions - GFA completion – contract conditions</a:t>
            </a: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alt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GB" altLang="en-US" sz="1800" b="1" kern="1200" dirty="0">
                <a:latin typeface="Arial" panose="020B0604020202020204" pitchFamily="34" charset="0"/>
                <a:cs typeface="Arial" panose="020B0604020202020204" pitchFamily="34" charset="0"/>
              </a:rPr>
              <a:t>Project Inception Visit (PIV) and On the Spot Verification (</a:t>
            </a:r>
            <a:r>
              <a:rPr lang="en-GB" altLang="en-US" sz="18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OtSV</a:t>
            </a:r>
            <a:r>
              <a:rPr lang="en-GB" altLang="en-US" sz="1800" b="1" kern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altLang="en-US" sz="18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GB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GB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marL="0" lvl="1" indent="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Claims 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on-going 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compliance (potential audit checks / </a:t>
            </a: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visits)</a:t>
            </a:r>
            <a:endParaRPr lang="en-GB" altLang="en-US" sz="18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67744" y="836712"/>
            <a:ext cx="6336704" cy="576064"/>
          </a:xfrm>
        </p:spPr>
        <p:txBody>
          <a:bodyPr>
            <a:noAutofit/>
          </a:bodyPr>
          <a:lstStyle/>
          <a:p>
            <a:pPr algn="l"/>
            <a:r>
              <a:rPr lang="en-GB" sz="2800" b="1" dirty="0">
                <a:solidFill>
                  <a:srgbClr val="0099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ERDF Process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671" y="6093296"/>
            <a:ext cx="27908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057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034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564904"/>
            <a:ext cx="7704856" cy="3312368"/>
          </a:xfrm>
        </p:spPr>
        <p:txBody>
          <a:bodyPr/>
          <a:lstStyle/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algn="l" eaLnBrk="1" hangingPunct="1"/>
            <a:endParaRPr lang="en-GB" sz="2800" dirty="0" smtClean="0"/>
          </a:p>
          <a:p>
            <a:pPr algn="l" eaLnBrk="1" hangingPunct="1"/>
            <a:endParaRPr lang="en-GB" sz="2800" dirty="0"/>
          </a:p>
          <a:p>
            <a:pPr algn="l" eaLnBrk="1" hangingPunct="1"/>
            <a:endParaRPr lang="en-GB" sz="2800" dirty="0" smtClean="0"/>
          </a:p>
          <a:p>
            <a:pPr algn="l" eaLnBrk="1" hangingPunct="1"/>
            <a:endParaRPr lang="en-US" sz="2800" dirty="0" smtClean="0"/>
          </a:p>
          <a:p>
            <a:pPr algn="l" eaLnBrk="1" hangingPunct="1"/>
            <a:endParaRPr lang="en-US" dirty="0" smtClean="0"/>
          </a:p>
        </p:txBody>
      </p:sp>
      <p:sp>
        <p:nvSpPr>
          <p:cNvPr id="205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51520" y="1844824"/>
            <a:ext cx="8496300" cy="3600400"/>
          </a:xfrm>
        </p:spPr>
        <p:txBody>
          <a:bodyPr>
            <a:normAutofit fontScale="90000"/>
          </a:bodyPr>
          <a:lstStyle/>
          <a:p>
            <a:pPr algn="l"/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Enhancing the Competitiveness of Small and Medium Sized Enterprises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Investment Priority 3c: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supporting the creation and the extension of advanced capacities for products, services and development.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Investment Priority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3d: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supporting the capacity of small and medium sized enterprises to grow in regional, national, and international markets and to engage in innovation processes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indicative actions to be supported by European Regional Development Fund Under investment priority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3c can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 found on pages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85-87 and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 pages 92-94 of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ERDF Operational programme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/>
              <a:t/>
            </a:r>
            <a:br>
              <a:rPr lang="en-US" sz="1800" b="1" dirty="0"/>
            </a:br>
            <a:endParaRPr lang="en-US" sz="1800" dirty="0" smtClean="0"/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468313" y="6165850"/>
            <a:ext cx="10810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000" dirty="0">
                <a:solidFill>
                  <a:schemeClr val="bg1"/>
                </a:solidFill>
              </a:rPr>
              <a:t>20XX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671" y="6093296"/>
            <a:ext cx="27908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83671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sz="28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ERDF - Priority Axis 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057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63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67744" y="836712"/>
            <a:ext cx="6336704" cy="576064"/>
          </a:xfrm>
        </p:spPr>
        <p:txBody>
          <a:bodyPr>
            <a:noAutofit/>
          </a:bodyPr>
          <a:lstStyle/>
          <a:p>
            <a:pPr algn="l"/>
            <a:r>
              <a:rPr lang="en-GB" sz="2800" b="1" dirty="0" smtClean="0">
                <a:solidFill>
                  <a:srgbClr val="0099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ERDF PA3 output definitions</a:t>
            </a:r>
            <a:endParaRPr lang="en-GB" sz="2800" b="1" dirty="0">
              <a:solidFill>
                <a:srgbClr val="0099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671" y="6093296"/>
            <a:ext cx="27908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057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401121"/>
              </p:ext>
            </p:extLst>
          </p:nvPr>
        </p:nvGraphicFramePr>
        <p:xfrm>
          <a:off x="323528" y="1484784"/>
          <a:ext cx="8496944" cy="4322939"/>
        </p:xfrm>
        <a:graphic>
          <a:graphicData uri="http://schemas.openxmlformats.org/drawingml/2006/table">
            <a:tbl>
              <a:tblPr firstRow="1" firstCol="1" bandRow="1"/>
              <a:tblGrid>
                <a:gridCol w="792087">
                  <a:extLst>
                    <a:ext uri="{9D8B030D-6E8A-4147-A177-3AD203B41FA5}">
                      <a16:colId xmlns:a16="http://schemas.microsoft.com/office/drawing/2014/main" val="3769270"/>
                    </a:ext>
                  </a:extLst>
                </a:gridCol>
                <a:gridCol w="7704857">
                  <a:extLst>
                    <a:ext uri="{9D8B030D-6E8A-4147-A177-3AD203B41FA5}">
                      <a16:colId xmlns:a16="http://schemas.microsoft.com/office/drawing/2014/main" val="2616610549"/>
                    </a:ext>
                  </a:extLst>
                </a:gridCol>
              </a:tblGrid>
              <a:tr h="40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enterprises receiving </a:t>
                      </a:r>
                      <a:r>
                        <a:rPr lang="en-GB" sz="18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(C2 C3 C4 C5 are a subset of C1)</a:t>
                      </a:r>
                      <a:endParaRPr lang="en-GB" sz="18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175629"/>
                  </a:ext>
                </a:extLst>
              </a:tr>
              <a:tr h="40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C2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enterprises receiving </a:t>
                      </a:r>
                      <a:r>
                        <a:rPr lang="en-GB" sz="1800" i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grants</a:t>
                      </a:r>
                      <a:endParaRPr lang="en-GB" sz="180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313242"/>
                  </a:ext>
                </a:extLst>
              </a:tr>
              <a:tr h="40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C3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enterprises receiving financial support other than </a:t>
                      </a:r>
                      <a:r>
                        <a:rPr lang="en-GB" sz="1800" i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grants</a:t>
                      </a:r>
                      <a:endParaRPr lang="en-GB" sz="180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013134"/>
                  </a:ext>
                </a:extLst>
              </a:tr>
              <a:tr h="40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C4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enterprises receiving non-financial </a:t>
                      </a:r>
                      <a:r>
                        <a:rPr lang="en-GB" sz="1800" i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  <a:endParaRPr lang="en-GB" sz="180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039668"/>
                  </a:ext>
                </a:extLst>
              </a:tr>
              <a:tr h="40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C5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new enterprises </a:t>
                      </a:r>
                      <a:r>
                        <a:rPr lang="en-GB" sz="1800" i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supported</a:t>
                      </a:r>
                      <a:endParaRPr lang="en-GB" sz="180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77502"/>
                  </a:ext>
                </a:extLst>
              </a:tr>
              <a:tr h="40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C6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 investment matching public support to enterprises (grants</a:t>
                      </a:r>
                      <a:r>
                        <a:rPr lang="en-GB" sz="18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8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988310"/>
                  </a:ext>
                </a:extLst>
              </a:tr>
              <a:tr h="40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C7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 investment matching public support to enterprises (non-grants</a:t>
                      </a:r>
                      <a:r>
                        <a:rPr lang="en-GB" sz="18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618938"/>
                  </a:ext>
                </a:extLst>
              </a:tr>
              <a:tr h="40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C8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Employment increase in supported </a:t>
                      </a:r>
                      <a:r>
                        <a:rPr lang="en-GB" sz="18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enterprises</a:t>
                      </a:r>
                      <a:endParaRPr lang="en-GB" sz="18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46704"/>
                  </a:ext>
                </a:extLst>
              </a:tr>
              <a:tr h="40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C29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enterprises supported to introduce new to the firm </a:t>
                      </a:r>
                      <a:r>
                        <a:rPr lang="en-GB" sz="18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products</a:t>
                      </a:r>
                      <a:endParaRPr lang="en-GB" sz="18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277217"/>
                  </a:ext>
                </a:extLst>
              </a:tr>
              <a:tr h="286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or commercial buildings built or </a:t>
                      </a:r>
                      <a:r>
                        <a:rPr lang="en-GB" sz="18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renovated</a:t>
                      </a:r>
                      <a:endParaRPr lang="en-GB" sz="18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261135"/>
                  </a:ext>
                </a:extLst>
              </a:tr>
              <a:tr h="429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P13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enterprises receiving </a:t>
                      </a:r>
                      <a:r>
                        <a:rPr lang="en-GB" sz="18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IDB support</a:t>
                      </a:r>
                      <a:endParaRPr lang="en-GB" sz="18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97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086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270c081-d9f3-48ae-83c7-c2320a8ca25c"/>
</file>

<file path=customXml/itemProps1.xml><?xml version="1.0" encoding="utf-8"?>
<ds:datastoreItem xmlns:ds="http://schemas.openxmlformats.org/officeDocument/2006/customXml" ds:itemID="{897603D1-04EA-435B-ABB6-802A5C7AA96A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870</Words>
  <Application>Microsoft Office PowerPoint</Application>
  <PresentationFormat>On-screen Show (4:3)</PresentationFormat>
  <Paragraphs>186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Lucida Grande</vt:lpstr>
      <vt:lpstr>Times New Roman</vt:lpstr>
      <vt:lpstr>Office Theme</vt:lpstr>
      <vt:lpstr>1_Custom Design</vt:lpstr>
      <vt:lpstr>Priority Access 3: Enhancing the Competitiveness of SMEs Inward (Foreign Direct) Investment   </vt:lpstr>
      <vt:lpstr>Welcome</vt:lpstr>
      <vt:lpstr> </vt:lpstr>
      <vt:lpstr>European Structural &amp; Investment Fund</vt:lpstr>
      <vt:lpstr> Detail In The Call </vt:lpstr>
      <vt:lpstr>PowerPoint Presentation</vt:lpstr>
      <vt:lpstr>The ERDF Process</vt:lpstr>
      <vt:lpstr>Enhancing the Competitiveness of Small and Medium Sized Enterprises  Investment Priority 3c: supporting the creation and the extension of advanced capacities for products, services and development.  Investment Priority 3d: supporting the capacity of small and medium sized enterprises to grow in regional, national, and international markets and to engage in innovation processes.  - The indicative actions to be supported by European Regional Development Fund Under investment priority 3c can be found on pages 85-87 and 3d on pages 92-94 of the ERDF Operational programme   </vt:lpstr>
      <vt:lpstr>ERDF PA3 output definitions</vt:lpstr>
      <vt:lpstr>PowerPoint Presentation</vt:lpstr>
      <vt:lpstr>Summary of Key Points</vt:lpstr>
      <vt:lpstr>Questions?</vt:lpstr>
    </vt:vector>
  </TitlesOfParts>
  <Company>University of Gloucestershire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guidelines</dc:title>
  <dc:creator>MCCARTHY, Katy Louise</dc:creator>
  <cp:lastModifiedBy>HULL, Kate</cp:lastModifiedBy>
  <cp:revision>96</cp:revision>
  <cp:lastPrinted>2017-06-20T10:15:30Z</cp:lastPrinted>
  <dcterms:created xsi:type="dcterms:W3CDTF">2015-08-12T12:54:31Z</dcterms:created>
  <dcterms:modified xsi:type="dcterms:W3CDTF">2017-10-11T14:54:03Z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814a55c3-612a-4e49-89d0-e546f73ce54c</vt:lpwstr>
  </property>
  <property fmtid="{D5CDD505-2E9C-101B-9397-08002B2CF9AE}" pid="3" name="bjSaver">
    <vt:lpwstr>t/hGJkc6PGV1Kz9OrUUMIpLMo74B7/O8</vt:lpwstr>
  </property>
  <property fmtid="{D5CDD505-2E9C-101B-9397-08002B2CF9AE}" pid="4" name="bjDocumentSecurityLabel">
    <vt:lpwstr>No Marking</vt:lpwstr>
  </property>
</Properties>
</file>