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6" r:id="rId5"/>
    <p:sldId id="281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84" r:id="rId14"/>
    <p:sldId id="285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LL, Kate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5E652-A05A-45C5-8E0A-E8DBC1A2A226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65AC6-707D-44A6-9F1D-E420AD999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42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26BB5-66B9-4DD6-9D4D-A2EFFC2480C1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48F16-7DC4-4FB2-8F45-FF7720178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2830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99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Sian &amp; Kate</a:t>
            </a:r>
          </a:p>
          <a:p>
            <a:r>
              <a:rPr lang="en-GB" dirty="0" smtClean="0"/>
              <a:t>Match funding</a:t>
            </a:r>
            <a:r>
              <a:rPr lang="en-GB" baseline="0" dirty="0" smtClean="0"/>
              <a:t> – 50%, SME contributions/ income generation (e.g. vouchers)</a:t>
            </a:r>
          </a:p>
          <a:p>
            <a:r>
              <a:rPr lang="en-GB" baseline="0" dirty="0" smtClean="0"/>
              <a:t>Outputs - be realistic especially considering SME focus</a:t>
            </a:r>
          </a:p>
          <a:p>
            <a:r>
              <a:rPr lang="en-GB" baseline="0" dirty="0" smtClean="0"/>
              <a:t>Deliverability – three years</a:t>
            </a:r>
          </a:p>
          <a:p>
            <a:r>
              <a:rPr lang="en-GB" baseline="0" dirty="0" smtClean="0"/>
              <a:t>Procurement &amp; publicity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25FFA-99F4-41F1-8241-52E957E557F6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81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6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5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4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30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</a:p>
          <a:p>
            <a:r>
              <a:rPr lang="en-GB" baseline="0" dirty="0" smtClean="0"/>
              <a:t>Gloucestershire’s productivity challenge - impact of growth in this sector (would have a disproportionately positive impact on productivity)</a:t>
            </a:r>
          </a:p>
          <a:p>
            <a:r>
              <a:rPr lang="en-GB" baseline="0" dirty="0" smtClean="0"/>
              <a:t>Innovation as a driver for increased productivity.</a:t>
            </a:r>
          </a:p>
          <a:p>
            <a:r>
              <a:rPr lang="en-GB" baseline="0" dirty="0" smtClean="0"/>
              <a:t>Need to drive on the county’s entrepreneurial culture to drive economic growth.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6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</a:p>
          <a:p>
            <a:r>
              <a:rPr lang="en-GB" sz="1600" dirty="0" smtClean="0"/>
              <a:t>Delivery approach – e.g. one to ones, workshops, seminars, events and grant</a:t>
            </a:r>
            <a:r>
              <a:rPr lang="en-GB" sz="1600" baseline="0" dirty="0" smtClean="0"/>
              <a:t> support.</a:t>
            </a:r>
          </a:p>
          <a:p>
            <a:r>
              <a:rPr lang="en-GB" sz="1600" baseline="0" dirty="0" smtClean="0"/>
              <a:t>Businesses in rural areas as well as urban centres and market towns.</a:t>
            </a:r>
          </a:p>
          <a:p>
            <a:r>
              <a:rPr lang="en-GB" sz="1600" baseline="0" dirty="0" smtClean="0"/>
              <a:t>Reference to local manufacturing advisory programme – overlap in delivery window.</a:t>
            </a:r>
          </a:p>
          <a:p>
            <a:r>
              <a:rPr lang="en-GB" sz="1600" baseline="0" dirty="0" smtClean="0"/>
              <a:t>Growth Hub – physical space (across network), links to business support (referrals/ joint marketing </a:t>
            </a:r>
            <a:r>
              <a:rPr lang="en-GB" sz="1600" baseline="0" dirty="0" err="1" smtClean="0"/>
              <a:t>etc</a:t>
            </a:r>
            <a:r>
              <a:rPr lang="en-GB" sz="1600" baseline="0" dirty="0" smtClean="0"/>
              <a:t>), joint working with partners </a:t>
            </a:r>
            <a:r>
              <a:rPr lang="en-GB" sz="1600" baseline="0" dirty="0" err="1" smtClean="0"/>
              <a:t>inc.</a:t>
            </a:r>
            <a:r>
              <a:rPr lang="en-GB" sz="1600" baseline="0" dirty="0" smtClean="0"/>
              <a:t> GFirst LEP, challenge of reaching businesses (new to support </a:t>
            </a:r>
            <a:r>
              <a:rPr lang="en-GB" sz="1600" baseline="0" dirty="0" err="1" smtClean="0"/>
              <a:t>env</a:t>
            </a:r>
            <a:r>
              <a:rPr lang="en-GB" sz="1600" baseline="0" dirty="0" smtClean="0"/>
              <a:t> and those not targeted through previous programmes.</a:t>
            </a:r>
            <a:endParaRPr lang="en-GB" sz="1600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30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Sian</a:t>
            </a:r>
          </a:p>
        </p:txBody>
      </p:sp>
      <p:sp>
        <p:nvSpPr>
          <p:cNvPr id="51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6FADC3-0D49-4462-B3A2-0C0658FAC234}" type="slidenum">
              <a:rPr lang="en-GB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Sian</a:t>
            </a:r>
          </a:p>
          <a:p>
            <a:r>
              <a:rPr lang="en-GB" dirty="0" smtClean="0"/>
              <a:t>Claims – retrospective</a:t>
            </a:r>
            <a:r>
              <a:rPr lang="en-GB" baseline="0" dirty="0" smtClean="0"/>
              <a:t> payments on a quarterly basis. Audits, output evidence, document retention – guidance on audit &amp; management &amp; control requirements.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25FFA-99F4-41F1-8241-52E957E557F6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07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Sian</a:t>
            </a:r>
          </a:p>
        </p:txBody>
      </p:sp>
      <p:sp>
        <p:nvSpPr>
          <p:cNvPr id="51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6FADC3-0D49-4462-B3A2-0C0658FAC234}" type="slidenum">
              <a:rPr lang="en-GB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Sian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25FFA-99F4-41F1-8241-52E957E557F6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07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08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1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5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5452" y="605581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2954">
                <a:ln>
                  <a:noFill/>
                </a:ln>
                <a:solidFill>
                  <a:srgbClr val="435363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058" y="1524426"/>
            <a:ext cx="7946780" cy="41179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31">
                <a:ln>
                  <a:noFill/>
                </a:ln>
                <a:solidFill>
                  <a:srgbClr val="435363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4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5452" y="605581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2954">
                <a:ln>
                  <a:noFill/>
                </a:ln>
                <a:solidFill>
                  <a:srgbClr val="435363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058" y="1524426"/>
            <a:ext cx="7946780" cy="4117975"/>
          </a:xfrm>
          <a:prstGeom prst="rect">
            <a:avLst/>
          </a:prstGeom>
        </p:spPr>
        <p:txBody>
          <a:bodyPr vert="horz"/>
          <a:lstStyle>
            <a:lvl1pPr marL="316531" indent="-316531">
              <a:buClr>
                <a:srgbClr val="187EBD"/>
              </a:buClr>
              <a:buFont typeface="Lucida Grande"/>
              <a:buChar char="◼"/>
              <a:defRPr sz="2031" baseline="0">
                <a:ln>
                  <a:noFill/>
                </a:ln>
                <a:solidFill>
                  <a:srgbClr val="435363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  <a:p>
            <a:pPr lvl="0"/>
            <a:r>
              <a:rPr lang="en-GB" dirty="0" smtClean="0"/>
              <a:t>Text goes here</a:t>
            </a:r>
          </a:p>
          <a:p>
            <a:pPr lvl="0"/>
            <a:r>
              <a:rPr lang="en-GB" dirty="0" smtClean="0"/>
              <a:t>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9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5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9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74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7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1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image" Target="../media/image7.emf"/><Relationship Id="rId4" Type="http://schemas.openxmlformats.org/officeDocument/2006/relationships/image" Target="../media/image1.emf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5835D-3248-4542-A381-EF10B922CFE2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417" y="6116603"/>
            <a:ext cx="6878584" cy="4441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16603"/>
            <a:ext cx="273678" cy="444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17" y="6116603"/>
            <a:ext cx="1776492" cy="444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3202190" y="1805461"/>
            <a:ext cx="5304600" cy="3707117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2923282" y="6190037"/>
            <a:ext cx="3145033" cy="47911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8" dirty="0" smtClean="0">
                <a:solidFill>
                  <a:schemeClr val="bg1"/>
                </a:solidFill>
              </a:rPr>
              <a:t>Brought to you by</a:t>
            </a:r>
            <a:endParaRPr lang="en-US" sz="1108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04105" y="6190305"/>
            <a:ext cx="276126" cy="299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79676" y="6189770"/>
            <a:ext cx="1198685" cy="299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307256" y="6113242"/>
            <a:ext cx="1263180" cy="456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570435" y="6166746"/>
            <a:ext cx="1202267" cy="3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1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hyperlink" Target="mailto:Kate.hull@gfirstlep.com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772400" cy="1470025"/>
          </a:xfrm>
        </p:spPr>
        <p:txBody>
          <a:bodyPr>
            <a:noAutofit/>
          </a:bodyPr>
          <a:lstStyle/>
          <a:p>
            <a:r>
              <a:rPr lang="en-GB" sz="2800" dirty="0" smtClean="0"/>
              <a:t>Priority Access 3: Enhancing the Competitiveness of SMEs</a:t>
            </a:r>
            <a:br>
              <a:rPr lang="en-GB" sz="2800" dirty="0" smtClean="0"/>
            </a:br>
            <a:r>
              <a:rPr lang="en-GB" sz="2800" dirty="0" smtClean="0"/>
              <a:t>Specialist Support for the Manufacturing Sector</a:t>
            </a:r>
            <a:r>
              <a:rPr lang="en-GB" dirty="0"/>
              <a:t>	</a:t>
            </a:r>
            <a:br>
              <a:rPr lang="en-GB" dirty="0"/>
            </a:b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9" y="188640"/>
            <a:ext cx="6893481" cy="25933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" y="5549181"/>
            <a:ext cx="8975281" cy="1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4941168"/>
            <a:ext cx="356855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7744" y="879103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Tips for a strong application</a:t>
            </a:r>
            <a:endParaRPr lang="en-GB" sz="28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1" y="6093296"/>
            <a:ext cx="2790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3435"/>
            <a:ext cx="8424936" cy="4945335"/>
          </a:xfrm>
        </p:spPr>
        <p:txBody>
          <a:bodyPr>
            <a:normAutofit fontScale="47500" lnSpcReduction="20000"/>
          </a:bodyPr>
          <a:lstStyle/>
          <a:p>
            <a:pPr marL="171450" lvl="1" indent="-171450" defTabSz="711200">
              <a:lnSpc>
                <a:spcPct val="90000"/>
              </a:lnSpc>
              <a:spcAft>
                <a:spcPct val="20000"/>
              </a:spcAft>
              <a:buClr>
                <a:schemeClr val="accent5">
                  <a:lumMod val="75000"/>
                </a:schemeClr>
              </a:buClr>
              <a:buFontTx/>
              <a:buChar char="••"/>
            </a:pP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Address the </a:t>
            </a: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call; investment priorities, local need for activity, required outputs…</a:t>
            </a: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difference between delivery, strategic </a:t>
            </a: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collaborative partners</a:t>
            </a: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proposed activities are eligible 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As ERDF is the fund of last resort, ensure you demonstrate additionality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where your match funding is coming from and how it will work</a:t>
            </a:r>
            <a:endParaRPr lang="en-GB" sz="3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None/>
            </a:pP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>
                <a:latin typeface="Arial" panose="020B0604020202020204" pitchFamily="34" charset="0"/>
                <a:cs typeface="Arial" panose="020B0604020202020204" pitchFamily="34" charset="0"/>
              </a:rPr>
              <a:t>Be realistic about outputs and deliverability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indirect and direct </a:t>
            </a: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osts, and the 1720 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implified </a:t>
            </a: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ost </a:t>
            </a: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ethodology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procurement processes are EU compliant, not just UK compliant</a:t>
            </a: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GBER (not just de </a:t>
            </a:r>
            <a:r>
              <a:rPr lang="en-GB" sz="38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) when identifying state aid routes</a:t>
            </a: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>
                <a:latin typeface="Arial" panose="020B0604020202020204" pitchFamily="34" charset="0"/>
                <a:cs typeface="Arial" panose="020B0604020202020204" pitchFamily="34" charset="0"/>
              </a:rPr>
              <a:t>If invited to full 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application, </a:t>
            </a:r>
            <a:r>
              <a:rPr lang="en-GB" sz="3800" kern="1200" dirty="0">
                <a:latin typeface="Arial" panose="020B0604020202020204" pitchFamily="34" charset="0"/>
                <a:cs typeface="Arial" panose="020B0604020202020204" pitchFamily="34" charset="0"/>
              </a:rPr>
              <a:t>think granular 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detail…</a:t>
            </a: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57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1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Key Points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52" y="4005064"/>
            <a:ext cx="6757548" cy="290076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3050"/>
            <a:ext cx="2195736" cy="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556792"/>
            <a:ext cx="7344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Detail in the call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Detail in the ESIF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Clear &amp; concise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Don’t be scared by the regulations – just needs good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Utilise the Technical </a:t>
            </a:r>
            <a:r>
              <a:rPr lang="en-GB" dirty="0"/>
              <a:t>Assistance Support</a:t>
            </a:r>
            <a:r>
              <a:rPr lang="en-GB" dirty="0" smtClean="0"/>
              <a:t>: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	Kate </a:t>
            </a:r>
            <a:r>
              <a:rPr lang="en-GB" dirty="0"/>
              <a:t>Hull</a:t>
            </a:r>
          </a:p>
          <a:p>
            <a:pPr lvl="1"/>
            <a:r>
              <a:rPr lang="en-GB" dirty="0" smtClean="0"/>
              <a:t>	01242 </a:t>
            </a:r>
            <a:r>
              <a:rPr lang="en-GB" dirty="0"/>
              <a:t>715471</a:t>
            </a:r>
          </a:p>
          <a:p>
            <a:pPr lvl="1"/>
            <a:r>
              <a:rPr lang="en-GB" dirty="0" smtClean="0">
                <a:hlinkClick r:id="rId5"/>
              </a:rPr>
              <a:t>Kate.hull@gfirstlep.com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62" y="5455444"/>
            <a:ext cx="2670046" cy="59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52" y="4042010"/>
            <a:ext cx="6757548" cy="290076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3050"/>
            <a:ext cx="2195736" cy="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742561"/>
            <a:ext cx="7344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	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3528" y="3496927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ERDF Technical Assistance Project is supported by the 2014 to 2020 European Regional Development Fund Programme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62" y="5455444"/>
            <a:ext cx="2602257" cy="5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52" y="4005064"/>
            <a:ext cx="6757548" cy="290076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3050"/>
            <a:ext cx="2195736" cy="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556792"/>
            <a:ext cx="73448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Purpose of event</a:t>
            </a:r>
          </a:p>
          <a:p>
            <a:pPr lvl="2"/>
            <a:r>
              <a:rPr lang="en-GB" dirty="0" smtClean="0"/>
              <a:t>Format:</a:t>
            </a:r>
          </a:p>
          <a:p>
            <a:pPr marL="1200150" lvl="2" indent="-285750">
              <a:buFontTx/>
              <a:buChar char="-"/>
            </a:pPr>
            <a:r>
              <a:rPr lang="en-GB" dirty="0" smtClean="0"/>
              <a:t>Strategic overview of European Structural &amp; Investment Fund (ESIF)  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Key detail outlined in the </a:t>
            </a:r>
            <a:r>
              <a:rPr lang="en-GB" dirty="0" smtClean="0"/>
              <a:t>Call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European Regional Development Fund (ERDF</a:t>
            </a:r>
            <a:r>
              <a:rPr lang="en-GB" dirty="0" smtClean="0"/>
              <a:t>) and</a:t>
            </a:r>
            <a:r>
              <a:rPr lang="en-GB" dirty="0"/>
              <a:t> h</a:t>
            </a:r>
            <a:r>
              <a:rPr lang="en-GB" dirty="0" smtClean="0"/>
              <a:t>ow to apply</a:t>
            </a:r>
          </a:p>
          <a:p>
            <a:pPr marL="1200150" lvl="2" indent="-285750">
              <a:buFontTx/>
              <a:buChar char="-"/>
            </a:pPr>
            <a:r>
              <a:rPr lang="en-GB" dirty="0" smtClean="0"/>
              <a:t>The outline application form – and things to consider</a:t>
            </a:r>
          </a:p>
          <a:p>
            <a:pPr lvl="2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Housekeeping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62" y="5455444"/>
            <a:ext cx="291972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3050"/>
            <a:ext cx="2195736" cy="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556792"/>
            <a:ext cx="734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69061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6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European Structural &amp; Investment Fund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52" y="4005064"/>
            <a:ext cx="6757548" cy="290076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3050"/>
            <a:ext cx="2195736" cy="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6717" y="1052736"/>
            <a:ext cx="828092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Thematic Objective 3: </a:t>
            </a:r>
            <a:r>
              <a:rPr lang="en-GB" sz="1600" dirty="0"/>
              <a:t>Enhancing the Competitiveness of </a:t>
            </a:r>
            <a:r>
              <a:rPr lang="en-GB" sz="1600" dirty="0" smtClean="0"/>
              <a:t>SMEs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 smtClean="0"/>
              <a:t>The strategy states </a:t>
            </a:r>
            <a:r>
              <a:rPr lang="en-GB" sz="1600" dirty="0"/>
              <a:t>that, by 2022, “</a:t>
            </a:r>
            <a:r>
              <a:rPr lang="en-GB" sz="1600" i="1" dirty="0"/>
              <a:t>Gloucestershire aims to be a hub of world class companies with a diverse business portfolio</a:t>
            </a:r>
            <a:r>
              <a:rPr lang="en-GB" sz="1600" dirty="0"/>
              <a:t>”. </a:t>
            </a:r>
            <a:endParaRPr lang="en-GB" sz="1600" dirty="0" smtClean="0"/>
          </a:p>
          <a:p>
            <a:pPr lvl="1"/>
            <a:r>
              <a:rPr lang="en-GB" sz="1600" dirty="0" smtClean="0"/>
              <a:t>Gloucestershire </a:t>
            </a:r>
            <a:r>
              <a:rPr lang="en-GB" sz="1600" dirty="0"/>
              <a:t>needs to retain and expand its productive high value manufacturing sector. </a:t>
            </a:r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Gloucestershire’s </a:t>
            </a:r>
            <a:r>
              <a:rPr lang="en-GB" sz="1600" dirty="0"/>
              <a:t>manufacturing </a:t>
            </a:r>
            <a:r>
              <a:rPr lang="en-GB" sz="1600" dirty="0" smtClean="0"/>
              <a:t>sector is </a:t>
            </a:r>
            <a:r>
              <a:rPr lang="en-GB" sz="1600" dirty="0"/>
              <a:t>the largest sector in the county in terms of output (19.7%) and the second largest sector in terms of employment (11.7%). The ratio of output to employment illustrates the high levels of productivity in manufacturing</a:t>
            </a:r>
            <a:r>
              <a:rPr lang="en-GB" sz="1600" dirty="0" smtClean="0"/>
              <a:t>. </a:t>
            </a:r>
            <a:r>
              <a:rPr lang="en-GB" sz="1600" dirty="0"/>
              <a:t>Gloucestershire has the highest proportion of employment of all Local Enterprise Partnership regions in high and medium technology manufacturing (6.7%)</a:t>
            </a:r>
            <a:r>
              <a:rPr lang="en-GB" dirty="0"/>
              <a:t>. </a:t>
            </a:r>
            <a:endParaRPr lang="en-GB" sz="1700" dirty="0" smtClean="0"/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This call predominantly seeks to invest European Regional Development </a:t>
            </a:r>
            <a:r>
              <a:rPr lang="en-GB" sz="1600" dirty="0" smtClean="0"/>
              <a:t>Funds in activities </a:t>
            </a:r>
            <a:r>
              <a:rPr lang="en-GB" sz="1600" dirty="0"/>
              <a:t>that will provide specialist business support to SMEs in Gloucestershire’s manufacturing sector, to develop the sectors supply chain and to encourage growth and increased productivity</a:t>
            </a:r>
            <a:r>
              <a:rPr lang="en-GB" dirty="0"/>
              <a:t>. </a:t>
            </a:r>
          </a:p>
          <a:p>
            <a:pPr lvl="1"/>
            <a:endParaRPr lang="en-GB" sz="1700" dirty="0"/>
          </a:p>
          <a:p>
            <a:pPr lvl="1"/>
            <a:endParaRPr lang="en-GB" sz="1700" dirty="0" smtClean="0"/>
          </a:p>
          <a:p>
            <a:endParaRPr lang="en-GB" sz="1700" dirty="0"/>
          </a:p>
          <a:p>
            <a:r>
              <a:rPr lang="en-GB" dirty="0"/>
              <a:t>	</a:t>
            </a:r>
          </a:p>
          <a:p>
            <a:pPr lvl="1"/>
            <a:r>
              <a:rPr lang="en-GB" dirty="0"/>
              <a:t>	</a:t>
            </a:r>
          </a:p>
          <a:p>
            <a:pPr lvl="1"/>
            <a:r>
              <a:rPr lang="en-GB" dirty="0"/>
              <a:t>	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62" y="5455444"/>
            <a:ext cx="291972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52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dirty="0" smtClean="0"/>
              <a:t>Detail </a:t>
            </a:r>
            <a:r>
              <a:rPr lang="en-GB" dirty="0"/>
              <a:t>I</a:t>
            </a:r>
            <a:r>
              <a:rPr lang="en-GB" dirty="0" smtClean="0"/>
              <a:t>n The </a:t>
            </a:r>
            <a:r>
              <a:rPr lang="en-GB" dirty="0"/>
              <a:t>Call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52" y="4005064"/>
            <a:ext cx="6757548" cy="290076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3050"/>
            <a:ext cx="2195736" cy="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26" y="980728"/>
            <a:ext cx="832549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£500,000 ERDF (£1M total budget)/ minimum application level £300,000 (£600,000</a:t>
            </a:r>
            <a:r>
              <a:rPr lang="en-GB" sz="16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Target </a:t>
            </a:r>
            <a:r>
              <a:rPr lang="en-GB" sz="1600" dirty="0"/>
              <a:t>small and medium sized enterprises </a:t>
            </a:r>
            <a:r>
              <a:rPr lang="en-GB" sz="1600" dirty="0" smtClean="0"/>
              <a:t>with a focus on those with high growth </a:t>
            </a:r>
            <a:r>
              <a:rPr lang="en-GB" sz="1600" dirty="0" smtClean="0"/>
              <a:t>potential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Focus </a:t>
            </a:r>
            <a:r>
              <a:rPr lang="en-GB" sz="1600" dirty="0" smtClean="0"/>
              <a:t>support towards the priority sectors of knowledge-intensive and high-tech manufacturing e.g. aerospace and precision </a:t>
            </a:r>
            <a:r>
              <a:rPr lang="en-GB" sz="1600" dirty="0" smtClean="0"/>
              <a:t>engineering</a:t>
            </a: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Assisting </a:t>
            </a:r>
            <a:r>
              <a:rPr lang="en-GB" sz="1600" dirty="0"/>
              <a:t>manufacturing businesses to diversify and use technological advances and </a:t>
            </a:r>
            <a:r>
              <a:rPr lang="en-GB" sz="1600" dirty="0" smtClean="0"/>
              <a:t>innovations</a:t>
            </a: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Offering </a:t>
            </a:r>
            <a:r>
              <a:rPr lang="en-GB" sz="1600" dirty="0"/>
              <a:t>innovative solutions and an imaginative approach to deliver diagnostics and specialist support </a:t>
            </a:r>
            <a:r>
              <a:rPr lang="en-GB" sz="1600" dirty="0" smtClean="0"/>
              <a:t>that </a:t>
            </a:r>
            <a:r>
              <a:rPr lang="en-GB" sz="1600" dirty="0"/>
              <a:t>meets the business’s </a:t>
            </a:r>
            <a:r>
              <a:rPr lang="en-GB" sz="1600" dirty="0" smtClean="0"/>
              <a:t>needs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 </a:t>
            </a:r>
            <a:r>
              <a:rPr lang="en-GB" sz="1600" dirty="0"/>
              <a:t>need to provide dedicated Gloucestershire based support that focuses on local need and has the ability to respond flexibly to emerging opportunities and/or risks in </a:t>
            </a:r>
            <a:r>
              <a:rPr lang="en-GB" sz="1600" dirty="0" smtClean="0"/>
              <a:t>markets.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Delivering </a:t>
            </a:r>
            <a:r>
              <a:rPr lang="en-GB" sz="1600" dirty="0"/>
              <a:t>support across the </a:t>
            </a:r>
            <a:r>
              <a:rPr lang="en-GB" sz="1600" dirty="0" smtClean="0"/>
              <a:t>county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Activity shouldn't duplicate current business support activities available in </a:t>
            </a:r>
            <a:r>
              <a:rPr lang="en-GB" sz="1600" dirty="0" smtClean="0"/>
              <a:t>Gloucestershire</a:t>
            </a: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 need to work closely with the Growth Hub.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lvl="0"/>
            <a:r>
              <a:rPr lang="en-GB" sz="1600" dirty="0" smtClean="0"/>
              <a:t>	</a:t>
            </a:r>
            <a:r>
              <a:rPr lang="en-GB" sz="1600" dirty="0"/>
              <a:t> 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62" y="5455444"/>
            <a:ext cx="291972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468313" y="6165850"/>
            <a:ext cx="1081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000" dirty="0">
                <a:solidFill>
                  <a:schemeClr val="bg1"/>
                </a:solidFill>
              </a:rPr>
              <a:t>20XX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1" y="6093296"/>
            <a:ext cx="2790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8856" y="1868631"/>
            <a:ext cx="70195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Regional Development Fund</a:t>
            </a: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process</a:t>
            </a:r>
          </a:p>
          <a:p>
            <a:endParaRPr lang="en-GB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Axis 3, Investment Priorities 3c and 3d</a:t>
            </a:r>
          </a:p>
          <a:p>
            <a:endParaRPr lang="en-GB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tips for a strong application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57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4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n-GB" alt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Outline </a:t>
            </a:r>
            <a:r>
              <a:rPr lang="en-GB" altLang="en-US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GB" altLang="en-US" sz="18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(closing date – </a:t>
            </a:r>
            <a:r>
              <a:rPr lang="en-GB" altLang="en-US" sz="18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altLang="en-US" sz="1800" baseline="30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18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2018)</a:t>
            </a:r>
            <a:endParaRPr lang="en-GB" altLang="en-US" sz="18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altLang="en-US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GB" alt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- ESIF Sub Committee - Managing Authority </a:t>
            </a:r>
            <a:r>
              <a:rPr lang="en-GB" alt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n-GB" alt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Full Application </a:t>
            </a:r>
            <a:r>
              <a:rPr lang="en-GB" altLang="en-US" sz="18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(approximately 6 weeks)</a:t>
            </a: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alt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en-GB" alt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- Appraisal (iterative) - ESIF Sub Committee - Managing Authority decision 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GB" alt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GB" alt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Grant Funding Agreement (GFA) </a:t>
            </a:r>
            <a:endParaRPr lang="en-GB" alt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re-GFA </a:t>
            </a:r>
            <a:r>
              <a:rPr lang="en-GB" alt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conditions - GFA completion – contract conditions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GB" alt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Project Inception Visit (PIV) and On the Spot Verification (</a:t>
            </a:r>
            <a:r>
              <a:rPr lang="en-GB" altLang="en-US" sz="18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OtSV</a:t>
            </a:r>
            <a:r>
              <a:rPr lang="en-GB" alt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Claims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on-going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compliance (potential audit checks /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visits)</a:t>
            </a:r>
            <a:endParaRPr lang="en-GB" alt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336704" cy="576064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0099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ERDF Process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1" y="6093296"/>
            <a:ext cx="2790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57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034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564904"/>
            <a:ext cx="7704856" cy="3312368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algn="l" eaLnBrk="1" hangingPunct="1"/>
            <a:endParaRPr lang="en-GB" sz="2800" dirty="0" smtClean="0"/>
          </a:p>
          <a:p>
            <a:pPr algn="l" eaLnBrk="1" hangingPunct="1"/>
            <a:endParaRPr lang="en-GB" sz="2800" dirty="0"/>
          </a:p>
          <a:p>
            <a:pPr algn="l" eaLnBrk="1" hangingPunct="1"/>
            <a:endParaRPr lang="en-GB" sz="2800" dirty="0" smtClean="0"/>
          </a:p>
          <a:p>
            <a:pPr algn="l" eaLnBrk="1" hangingPunct="1"/>
            <a:endParaRPr lang="en-US" sz="2800" dirty="0" smtClean="0"/>
          </a:p>
          <a:p>
            <a:pPr algn="l" eaLnBrk="1" hangingPunct="1"/>
            <a:endParaRPr lang="en-US" dirty="0" smtClean="0"/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51520" y="1844824"/>
            <a:ext cx="8496300" cy="36004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Enhancing the Competitiveness of Small and Medium Sized Enterprises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Priority 3c: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supporting the creation and the extension of advanced capacities for products, services and development.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Investment Priority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3d: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supporting the capacity of small and medium sized enterprises to grow in regional, national, and international markets and to engage in innovation processes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indicative actions to be supported by European Regional Development Fund Under investment priority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3c can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 found on pages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85-87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pages 92-94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ERDF Operational programme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 smtClean="0"/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468313" y="6165850"/>
            <a:ext cx="1081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000" dirty="0">
                <a:solidFill>
                  <a:schemeClr val="bg1"/>
                </a:solidFill>
              </a:rPr>
              <a:t>20XX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1" y="6093296"/>
            <a:ext cx="2790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83671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ERDF - Priority Axis 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57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6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336704" cy="576064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>
                <a:solidFill>
                  <a:srgbClr val="0099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ERDF PA3 output definitions</a:t>
            </a:r>
            <a:endParaRPr lang="en-GB" sz="2800" b="1" dirty="0">
              <a:solidFill>
                <a:srgbClr val="0099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1" y="6093296"/>
            <a:ext cx="2790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57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401121"/>
              </p:ext>
            </p:extLst>
          </p:nvPr>
        </p:nvGraphicFramePr>
        <p:xfrm>
          <a:off x="323528" y="1484784"/>
          <a:ext cx="8496944" cy="4349736"/>
        </p:xfrm>
        <a:graphic>
          <a:graphicData uri="http://schemas.openxmlformats.org/drawingml/2006/table">
            <a:tbl>
              <a:tblPr firstRow="1" firstCol="1" bandRow="1"/>
              <a:tblGrid>
                <a:gridCol w="792087">
                  <a:extLst>
                    <a:ext uri="{9D8B030D-6E8A-4147-A177-3AD203B41FA5}">
                      <a16:colId xmlns:a16="http://schemas.microsoft.com/office/drawing/2014/main" xmlns="" val="3769270"/>
                    </a:ext>
                  </a:extLst>
                </a:gridCol>
                <a:gridCol w="7704857">
                  <a:extLst>
                    <a:ext uri="{9D8B030D-6E8A-4147-A177-3AD203B41FA5}">
                      <a16:colId xmlns:a16="http://schemas.microsoft.com/office/drawing/2014/main" xmlns="" val="2616610549"/>
                    </a:ext>
                  </a:extLst>
                </a:gridCol>
              </a:tblGrid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enterprises receiving 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(C2 C3 C4 C5 are a subset of C1)</a:t>
                      </a:r>
                      <a:endParaRPr lang="en-GB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7175629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enterprises receiving </a:t>
                      </a:r>
                      <a:r>
                        <a:rPr lang="en-GB" sz="18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</a:t>
                      </a:r>
                      <a:endParaRPr lang="en-GB" sz="18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3313242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enterprises receiving financial support other than </a:t>
                      </a:r>
                      <a:r>
                        <a:rPr lang="en-GB" sz="18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</a:t>
                      </a:r>
                      <a:endParaRPr lang="en-GB" sz="18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3013134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enterprises receiving non-financial </a:t>
                      </a:r>
                      <a:r>
                        <a:rPr lang="en-GB" sz="18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endParaRPr lang="en-GB" sz="18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039668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new enterprises </a:t>
                      </a:r>
                      <a:r>
                        <a:rPr lang="en-GB" sz="18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</a:t>
                      </a:r>
                      <a:endParaRPr lang="en-GB" sz="18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677502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C6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investment matching public support to enterprises (grants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3988310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investment matching public support to enterprises (non-grants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0618938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C8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 increase in supported 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enterprises</a:t>
                      </a:r>
                      <a:endParaRPr lang="en-GB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546704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C29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enterprises supported to introduce new to the firm 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products</a:t>
                      </a:r>
                      <a:endParaRPr lang="en-GB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5277217"/>
                  </a:ext>
                </a:extLst>
              </a:tr>
              <a:tr h="28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or commercial buildings built or 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renovated</a:t>
                      </a:r>
                      <a:endParaRPr lang="en-GB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0261135"/>
                  </a:ext>
                </a:extLst>
              </a:tr>
              <a:tr h="42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P13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enterprises receiving 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IDB support</a:t>
                      </a:r>
                      <a:endParaRPr lang="en-GB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19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086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A55CB014-AEBA-46E3-833F-341B7E37E9C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954</Words>
  <Application>Microsoft Office PowerPoint</Application>
  <PresentationFormat>On-screen Show (4:3)</PresentationFormat>
  <Paragraphs>179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1_Custom Design</vt:lpstr>
      <vt:lpstr>Priority Access 3: Enhancing the Competitiveness of SMEs Specialist Support for the Manufacturing Sector  </vt:lpstr>
      <vt:lpstr>Welcome</vt:lpstr>
      <vt:lpstr> </vt:lpstr>
      <vt:lpstr>European Structural &amp; Investment Fund</vt:lpstr>
      <vt:lpstr> Detail In The Call </vt:lpstr>
      <vt:lpstr>PowerPoint Presentation</vt:lpstr>
      <vt:lpstr>The ERDF Process</vt:lpstr>
      <vt:lpstr>Enhancing the Competitiveness of Small and Medium Sized Enterprises  Investment Priority 3c: supporting the creation and the extension of advanced capacities for products, services and development.  Investment Priority 3d: supporting the capacity of small and medium sized enterprises to grow in regional, national, and international markets and to engage in innovation processes.  - The indicative actions to be supported by European Regional Development Fund Under investment priority 3c can be found on pages 85-87 and 3d on pages 92-94 of the ERDF Operational programme   </vt:lpstr>
      <vt:lpstr>ERDF PA3 output definitions</vt:lpstr>
      <vt:lpstr>PowerPoint Presentation</vt:lpstr>
      <vt:lpstr>Summary of Key Points</vt:lpstr>
      <vt:lpstr>Questions?</vt:lpstr>
    </vt:vector>
  </TitlesOfParts>
  <Company>University of Gloucestershire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guidelines</dc:title>
  <dc:creator>MCCARTHY, Katy Louise</dc:creator>
  <cp:lastModifiedBy>Sian Lewis</cp:lastModifiedBy>
  <cp:revision>106</cp:revision>
  <cp:lastPrinted>2017-06-20T10:15:30Z</cp:lastPrinted>
  <dcterms:created xsi:type="dcterms:W3CDTF">2015-08-12T12:54:31Z</dcterms:created>
  <dcterms:modified xsi:type="dcterms:W3CDTF">2018-01-04T10:45:39Z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814a55c3-612a-4e49-89d0-e546f73ce54c</vt:lpwstr>
  </property>
  <property fmtid="{D5CDD505-2E9C-101B-9397-08002B2CF9AE}" pid="3" name="bjSaver">
    <vt:lpwstr>t/hGJkc6PGV1Kz9OrUUMIpLMo74B7/O8</vt:lpwstr>
  </property>
  <property fmtid="{D5CDD505-2E9C-101B-9397-08002B2CF9AE}" pid="4" name="bjDocumentSecurityLabel">
    <vt:lpwstr>No Marking</vt:lpwstr>
  </property>
</Properties>
</file>